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1.xml" ContentType="application/vnd.openxmlformats-officedocument.themeOverr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xml" ContentType="application/vnd.openxmlformats-officedocument.presentationml.notesSlid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2.xml" ContentType="application/vnd.openxmlformats-officedocument.themeOverrid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handoutMasterIdLst>
    <p:handoutMasterId r:id="rId19"/>
  </p:handoutMasterIdLst>
  <p:sldIdLst>
    <p:sldId id="361" r:id="rId2"/>
    <p:sldId id="362" r:id="rId3"/>
    <p:sldId id="363" r:id="rId4"/>
    <p:sldId id="364" r:id="rId5"/>
    <p:sldId id="349" r:id="rId6"/>
    <p:sldId id="357" r:id="rId7"/>
    <p:sldId id="358" r:id="rId8"/>
    <p:sldId id="359" r:id="rId9"/>
    <p:sldId id="365" r:id="rId10"/>
    <p:sldId id="352" r:id="rId11"/>
    <p:sldId id="340" r:id="rId12"/>
    <p:sldId id="353" r:id="rId13"/>
    <p:sldId id="354" r:id="rId14"/>
    <p:sldId id="328" r:id="rId15"/>
    <p:sldId id="331" r:id="rId16"/>
    <p:sldId id="296" r:id="rId17"/>
  </p:sldIdLst>
  <p:sldSz cx="10693400" cy="7561263"/>
  <p:notesSz cx="6858000" cy="9926638"/>
  <p:defaultTextStyle>
    <a:defPPr>
      <a:defRPr lang="bg-BG"/>
    </a:defPPr>
    <a:lvl1pPr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1pPr>
    <a:lvl2pPr marL="520700" indent="-63500"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2pPr>
    <a:lvl3pPr marL="1042988" indent="-128588"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3pPr>
    <a:lvl4pPr marL="1563688" indent="-192088"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4pPr>
    <a:lvl5pPr marL="2085975" indent="-257175" algn="l" defTabSz="1042988"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5pPr>
    <a:lvl6pPr marL="2286000" algn="l" defTabSz="914400" rtl="0" eaLnBrk="1" latinLnBrk="0" hangingPunct="1">
      <a:defRPr sz="2100" kern="1200">
        <a:solidFill>
          <a:schemeClr val="tx1"/>
        </a:solidFill>
        <a:latin typeface="Calibri" panose="020F0502020204030204" pitchFamily="34" charset="0"/>
        <a:ea typeface="+mn-ea"/>
        <a:cs typeface="+mn-cs"/>
      </a:defRPr>
    </a:lvl6pPr>
    <a:lvl7pPr marL="2743200" algn="l" defTabSz="914400" rtl="0" eaLnBrk="1" latinLnBrk="0" hangingPunct="1">
      <a:defRPr sz="2100" kern="1200">
        <a:solidFill>
          <a:schemeClr val="tx1"/>
        </a:solidFill>
        <a:latin typeface="Calibri" panose="020F0502020204030204" pitchFamily="34" charset="0"/>
        <a:ea typeface="+mn-ea"/>
        <a:cs typeface="+mn-cs"/>
      </a:defRPr>
    </a:lvl7pPr>
    <a:lvl8pPr marL="3200400" algn="l" defTabSz="914400" rtl="0" eaLnBrk="1" latinLnBrk="0" hangingPunct="1">
      <a:defRPr sz="2100" kern="1200">
        <a:solidFill>
          <a:schemeClr val="tx1"/>
        </a:solidFill>
        <a:latin typeface="Calibri" panose="020F0502020204030204" pitchFamily="34" charset="0"/>
        <a:ea typeface="+mn-ea"/>
        <a:cs typeface="+mn-cs"/>
      </a:defRPr>
    </a:lvl8pPr>
    <a:lvl9pPr marL="3657600" algn="l" defTabSz="914400" rtl="0" eaLnBrk="1" latinLnBrk="0" hangingPunct="1">
      <a:defRPr sz="2100"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382">
          <p15:clr>
            <a:srgbClr val="A4A3A4"/>
          </p15:clr>
        </p15:guide>
        <p15:guide id="2" pos="3368">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Елисавета Марашлиева-Нинова" initials="ЕМ" lastIdx="2" clrIdx="0">
    <p:extLst/>
  </p:cmAuthor>
  <p:cmAuthor id="2" name="Николина Стоянова" initials="НС" lastIdx="6" clrIdx="1">
    <p:extLst/>
  </p:cmAuthor>
  <p:cmAuthor id="3" name="Боряна Истаткова" initials="БИ" lastIdx="1" clrIdx="2">
    <p:extLst/>
  </p:cmAuthor>
  <p:cmAuthor id="4" name="Ирена Първанова" initials="ИП" lastIdx="7" clrIdx="3"/>
  <p:cmAuthor id="5" name="Windows User" initials="WU" lastIdx="1"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78403"/>
    <a:srgbClr val="BCB4A4"/>
    <a:srgbClr val="6F8E07"/>
    <a:srgbClr val="7F7F7F"/>
    <a:srgbClr val="9FA701"/>
    <a:srgbClr val="A3B208"/>
    <a:srgbClr val="A1A700"/>
    <a:srgbClr val="93A90B"/>
    <a:srgbClr val="C8CC2C"/>
    <a:srgbClr val="F582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74884" autoAdjust="0"/>
  </p:normalViewPr>
  <p:slideViewPr>
    <p:cSldViewPr>
      <p:cViewPr varScale="1">
        <p:scale>
          <a:sx n="67" d="100"/>
          <a:sy n="67" d="100"/>
        </p:scale>
        <p:origin x="1236" y="66"/>
      </p:cViewPr>
      <p:guideLst>
        <p:guide orient="horz" pos="2382"/>
        <p:guide pos="3368"/>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72" d="100"/>
          <a:sy n="72" d="100"/>
        </p:scale>
        <p:origin x="2838"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D:\Users\e.marashlieva\Desktop\Book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oleObject" Target="file:///\\cm.govrn.bg\root\OPDU\&#1054;&#1090;&#1076;&#1077;&#1083;%203%20&#1060;&#1059;\TABLES%20&#1054;&#1055;&#1044;&#1059;\&#1043;&#1088;&#1072;&#1092;&#1080;&#1082;&#1080;%20&#1054;&#1055;&#1044;&#1059;.xlsx" TargetMode="Externa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1.xlsx"/></Relationships>
</file>

<file path=ppt/charts/_rels/chart5.xml.rels><?xml version="1.0" encoding="UTF-8" standalone="yes"?>
<Relationships xmlns="http://schemas.openxmlformats.org/package/2006/relationships"><Relationship Id="rId3" Type="http://schemas.openxmlformats.org/officeDocument/2006/relationships/oleObject" Target="file:///\\cm.govrn.bg\root\OPDU\&#1054;&#1090;&#1076;&#1077;&#1083;%204%20&#1050;&#1058;&#1055;\Monitoring%20Commettee%20OPGG\2017-11_VII%20ZASEDANIE\&#1043;&#1088;&#1072;&#1092;&#1080;&#1082;&#1080;.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2.xlsx"/></Relationships>
</file>

<file path=ppt/charts/_rels/chart7.xml.rels><?xml version="1.0" encoding="UTF-8" standalone="yes"?>
<Relationships xmlns="http://schemas.openxmlformats.org/package/2006/relationships"><Relationship Id="rId3" Type="http://schemas.openxmlformats.org/officeDocument/2006/relationships/oleObject" Target="file:///\\cm.govrn.bg\root\OPDU\&#1054;&#1090;&#1076;&#1077;&#1083;%204%20&#1050;&#1058;&#1055;\Monitoring%20Commettee%20OPGG\2017-11_VII%20ZASEDANIE\&#1043;&#1088;&#1072;&#1092;&#1080;&#1082;&#1080;.xlsx" TargetMode="External"/><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0.38981726653253523"/>
          <c:y val="4.1753341355474149E-2"/>
          <c:w val="0.5757809847901505"/>
          <c:h val="0.91835244314334097"/>
        </c:manualLayout>
      </c:layout>
      <c:doughnutChart>
        <c:varyColors val="1"/>
        <c:ser>
          <c:idx val="0"/>
          <c:order val="0"/>
          <c:tx>
            <c:strRef>
              <c:f>'отворени пр-ри'!$B$2</c:f>
              <c:strCache>
                <c:ptCount val="1"/>
                <c:pt idx="0">
                  <c:v>млн. лв.</c:v>
                </c:pt>
              </c:strCache>
            </c:strRef>
          </c:tx>
          <c:dPt>
            <c:idx val="0"/>
            <c:bubble3D val="0"/>
            <c:spPr>
              <a:solidFill>
                <a:srgbClr val="008000"/>
              </a:solidFill>
              <a:ln w="19050">
                <a:gradFill flip="none" rotWithShape="1">
                  <a:gsLst>
                    <a:gs pos="18000">
                      <a:schemeClr val="accent3">
                        <a:lumMod val="89000"/>
                      </a:schemeClr>
                    </a:gs>
                    <a:gs pos="49000">
                      <a:schemeClr val="accent3">
                        <a:lumMod val="50000"/>
                      </a:schemeClr>
                    </a:gs>
                    <a:gs pos="69000">
                      <a:schemeClr val="accent3">
                        <a:lumMod val="75000"/>
                      </a:schemeClr>
                    </a:gs>
                    <a:gs pos="97000">
                      <a:schemeClr val="accent3">
                        <a:lumMod val="70000"/>
                      </a:schemeClr>
                    </a:gs>
                  </a:gsLst>
                  <a:path path="circle">
                    <a:fillToRect t="100000" r="100000"/>
                  </a:path>
                  <a:tileRect l="-100000" b="-100000"/>
                </a:gradFill>
              </a:ln>
              <a:effectLst/>
              <a:scene3d>
                <a:camera prst="orthographicFront"/>
                <a:lightRig rig="threePt" dir="t"/>
              </a:scene3d>
              <a:sp3d prstMaterial="dkEdge">
                <a:bevelT prst="convex"/>
              </a:sp3d>
            </c:spPr>
            <c:extLst>
              <c:ext xmlns:c16="http://schemas.microsoft.com/office/drawing/2014/chart" uri="{C3380CC4-5D6E-409C-BE32-E72D297353CC}">
                <c16:uniqueId val="{00000001-9F36-427B-B035-9C95F27108FE}"/>
              </c:ext>
            </c:extLst>
          </c:dPt>
          <c:dPt>
            <c:idx val="1"/>
            <c:bubble3D val="0"/>
            <c:spPr>
              <a:solidFill>
                <a:srgbClr val="FF0000"/>
              </a:solidFill>
              <a:ln w="19050">
                <a:solidFill>
                  <a:schemeClr val="lt1"/>
                </a:solidFill>
              </a:ln>
              <a:effectLst/>
            </c:spPr>
            <c:extLst>
              <c:ext xmlns:c16="http://schemas.microsoft.com/office/drawing/2014/chart" uri="{C3380CC4-5D6E-409C-BE32-E72D297353CC}">
                <c16:uniqueId val="{00000003-9F36-427B-B035-9C95F27108FE}"/>
              </c:ext>
            </c:extLst>
          </c:dPt>
          <c:dPt>
            <c:idx val="2"/>
            <c:bubble3D val="0"/>
            <c:spPr>
              <a:solidFill>
                <a:srgbClr val="FFC000"/>
              </a:solidFill>
              <a:ln w="19050">
                <a:solidFill>
                  <a:schemeClr val="lt1"/>
                </a:solidFill>
              </a:ln>
              <a:effectLst/>
              <a:scene3d>
                <a:camera prst="orthographicFront"/>
                <a:lightRig rig="threePt" dir="t"/>
              </a:scene3d>
              <a:sp3d>
                <a:bevelT prst="relaxedInset"/>
              </a:sp3d>
            </c:spPr>
            <c:extLst>
              <c:ext xmlns:c16="http://schemas.microsoft.com/office/drawing/2014/chart" uri="{C3380CC4-5D6E-409C-BE32-E72D297353CC}">
                <c16:uniqueId val="{00000005-9F36-427B-B035-9C95F27108FE}"/>
              </c:ext>
            </c:extLst>
          </c:dPt>
          <c:dLbls>
            <c:dLbl>
              <c:idx val="0"/>
              <c:layout>
                <c:manualLayout>
                  <c:x val="-0.27838156307961731"/>
                  <c:y val="-1.2441512606725928E-2"/>
                </c:manualLayout>
              </c:layout>
              <c:tx>
                <c:rich>
                  <a:bodyPr rot="0" spcFirstLastPara="1" vertOverflow="ellipsis" vert="horz" wrap="square" lIns="38100" tIns="19050" rIns="38100" bIns="19050" anchor="ctr" anchorCtr="1">
                    <a:noAutofit/>
                  </a:bodyPr>
                  <a:lstStyle/>
                  <a:p>
                    <a:pPr>
                      <a:defRPr sz="2100" b="1" i="0" u="none" strike="noStrike" kern="1200" baseline="0">
                        <a:solidFill>
                          <a:sysClr val="windowText" lastClr="000000"/>
                        </a:solidFill>
                        <a:latin typeface="Helen Bg Light" panose="02000003080000020004" pitchFamily="50" charset="-52"/>
                        <a:ea typeface="+mn-ea"/>
                        <a:cs typeface="+mn-cs"/>
                      </a:defRPr>
                    </a:pPr>
                    <a:r>
                      <a:rPr lang="bg-BG" dirty="0" smtClean="0"/>
                      <a:t>227 281 099 лв.</a:t>
                    </a:r>
                    <a:endParaRPr lang="bg-BG" baseline="0" dirty="0"/>
                  </a:p>
                </c:rich>
              </c:tx>
              <c:spPr>
                <a:noFill/>
                <a:ln>
                  <a:noFill/>
                </a:ln>
                <a:effectLst/>
              </c:spPr>
              <c:txPr>
                <a:bodyPr rot="0" spcFirstLastPara="1" vertOverflow="ellipsis" vert="horz" wrap="square" lIns="38100" tIns="19050" rIns="38100" bIns="19050" anchor="ctr" anchorCtr="1">
                  <a:noAutofit/>
                </a:bodyPr>
                <a:lstStyle/>
                <a:p>
                  <a:pPr>
                    <a:defRPr sz="2100" b="1" i="0" u="none" strike="noStrike" kern="1200" baseline="0">
                      <a:solidFill>
                        <a:sysClr val="windowText" lastClr="000000"/>
                      </a:solidFill>
                      <a:latin typeface="Helen Bg Light" panose="02000003080000020004" pitchFamily="50" charset="-52"/>
                      <a:ea typeface="+mn-ea"/>
                      <a:cs typeface="+mn-cs"/>
                    </a:defRPr>
                  </a:pPr>
                  <a:endParaRPr lang="bg-BG"/>
                </a:p>
              </c:txPr>
              <c:showLegendKey val="0"/>
              <c:showVal val="1"/>
              <c:showCatName val="0"/>
              <c:showSerName val="0"/>
              <c:showPercent val="1"/>
              <c:showBubbleSize val="0"/>
              <c:separator>
</c:separator>
              <c:extLst>
                <c:ext xmlns:c15="http://schemas.microsoft.com/office/drawing/2012/chart" uri="{CE6537A1-D6FC-4f65-9D91-7224C49458BB}">
                  <c15:layout>
                    <c:manualLayout>
                      <c:w val="0.25033297507815161"/>
                      <c:h val="0.23283339718828477"/>
                    </c:manualLayout>
                  </c15:layout>
                </c:ext>
                <c:ext xmlns:c16="http://schemas.microsoft.com/office/drawing/2014/chart" uri="{C3380CC4-5D6E-409C-BE32-E72D297353CC}">
                  <c16:uniqueId val="{00000001-9F36-427B-B035-9C95F27108FE}"/>
                </c:ext>
              </c:extLst>
            </c:dLbl>
            <c:dLbl>
              <c:idx val="1"/>
              <c:layout>
                <c:manualLayout>
                  <c:x val="0.18254662483510917"/>
                  <c:y val="8.7744395630924787E-2"/>
                </c:manualLayout>
              </c:layout>
              <c:tx>
                <c:rich>
                  <a:bodyPr/>
                  <a:lstStyle/>
                  <a:p>
                    <a:r>
                      <a:rPr lang="bg-BG" dirty="0" smtClean="0"/>
                      <a:t>899 999 лв.</a:t>
                    </a:r>
                    <a:r>
                      <a:rPr lang="bg-BG" baseline="0" dirty="0"/>
                      <a:t>
</a:t>
                    </a:r>
                    <a:endParaRPr lang="bg-BG" dirty="0"/>
                  </a:p>
                </c:rich>
              </c:tx>
              <c:showLegendKey val="0"/>
              <c:showVal val="1"/>
              <c:showCatName val="0"/>
              <c:showSerName val="0"/>
              <c:showPercent val="1"/>
              <c:showBubbleSize val="0"/>
              <c:separator>
</c:separator>
              <c:extLst>
                <c:ext xmlns:c15="http://schemas.microsoft.com/office/drawing/2012/chart" uri="{CE6537A1-D6FC-4f65-9D91-7224C49458BB}">
                  <c15:layout>
                    <c:manualLayout>
                      <c:w val="0.15348441686264766"/>
                      <c:h val="0.16434906952058795"/>
                    </c:manualLayout>
                  </c15:layout>
                </c:ext>
                <c:ext xmlns:c16="http://schemas.microsoft.com/office/drawing/2014/chart" uri="{C3380CC4-5D6E-409C-BE32-E72D297353CC}">
                  <c16:uniqueId val="{00000003-9F36-427B-B035-9C95F27108FE}"/>
                </c:ext>
              </c:extLst>
            </c:dLbl>
            <c:dLbl>
              <c:idx val="2"/>
              <c:layout>
                <c:manualLayout>
                  <c:x val="-3.4589637120749812E-2"/>
                  <c:y val="-0.21033888873117842"/>
                </c:manualLayout>
              </c:layout>
              <c:tx>
                <c:rich>
                  <a:bodyPr rot="0" spcFirstLastPara="1" vertOverflow="ellipsis" vert="horz" wrap="square" lIns="38100" tIns="19050" rIns="38100" bIns="19050" anchor="ctr" anchorCtr="1">
                    <a:noAutofit/>
                  </a:bodyPr>
                  <a:lstStyle/>
                  <a:p>
                    <a:pPr>
                      <a:defRPr sz="2100" b="1" i="0" u="none" strike="noStrike" kern="1200" baseline="0">
                        <a:solidFill>
                          <a:sysClr val="windowText" lastClr="000000"/>
                        </a:solidFill>
                        <a:latin typeface="Helen Bg Light" panose="02000003080000020004" pitchFamily="50" charset="-52"/>
                        <a:ea typeface="+mn-ea"/>
                        <a:cs typeface="+mn-cs"/>
                      </a:defRPr>
                    </a:pPr>
                    <a:r>
                      <a:rPr lang="bg-BG" dirty="0" smtClean="0"/>
                      <a:t>11 716 606 лв.</a:t>
                    </a:r>
                    <a:endParaRPr lang="bg-BG" dirty="0"/>
                  </a:p>
                </c:rich>
              </c:tx>
              <c:spPr>
                <a:noFill/>
                <a:ln>
                  <a:noFill/>
                </a:ln>
                <a:effectLst/>
              </c:spPr>
              <c:txPr>
                <a:bodyPr rot="0" spcFirstLastPara="1" vertOverflow="ellipsis" vert="horz" wrap="square" lIns="38100" tIns="19050" rIns="38100" bIns="19050" anchor="ctr" anchorCtr="1">
                  <a:noAutofit/>
                </a:bodyPr>
                <a:lstStyle/>
                <a:p>
                  <a:pPr>
                    <a:defRPr sz="2100" b="1" i="0" u="none" strike="noStrike" kern="1200" baseline="0">
                      <a:solidFill>
                        <a:sysClr val="windowText" lastClr="000000"/>
                      </a:solidFill>
                      <a:latin typeface="Helen Bg Light" panose="02000003080000020004" pitchFamily="50" charset="-52"/>
                      <a:ea typeface="+mn-ea"/>
                      <a:cs typeface="+mn-cs"/>
                    </a:defRPr>
                  </a:pPr>
                  <a:endParaRPr lang="bg-BG"/>
                </a:p>
              </c:txPr>
              <c:showLegendKey val="0"/>
              <c:showVal val="1"/>
              <c:showCatName val="0"/>
              <c:showSerName val="0"/>
              <c:showPercent val="1"/>
              <c:showBubbleSize val="0"/>
              <c:separator>
</c:separator>
              <c:extLst>
                <c:ext xmlns:c15="http://schemas.microsoft.com/office/drawing/2012/chart" uri="{CE6537A1-D6FC-4f65-9D91-7224C49458BB}">
                  <c15:layout>
                    <c:manualLayout>
                      <c:w val="0.25987296386823144"/>
                      <c:h val="0.1808372224518319"/>
                    </c:manualLayout>
                  </c15:layout>
                </c:ext>
                <c:ext xmlns:c16="http://schemas.microsoft.com/office/drawing/2014/chart" uri="{C3380CC4-5D6E-409C-BE32-E72D297353CC}">
                  <c16:uniqueId val="{00000005-9F36-427B-B035-9C95F27108FE}"/>
                </c:ext>
              </c:extLst>
            </c:dLbl>
            <c:spPr>
              <a:noFill/>
              <a:ln>
                <a:noFill/>
              </a:ln>
              <a:effectLst/>
            </c:spPr>
            <c:txPr>
              <a:bodyPr rot="0" spcFirstLastPara="1" vertOverflow="ellipsis" vert="horz" wrap="square" lIns="38100" tIns="19050" rIns="38100" bIns="19050" anchor="ctr" anchorCtr="1">
                <a:spAutoFit/>
              </a:bodyPr>
              <a:lstStyle/>
              <a:p>
                <a:pPr>
                  <a:defRPr sz="2100" b="1" i="0" u="none" strike="noStrike" kern="1200" baseline="0">
                    <a:solidFill>
                      <a:sysClr val="windowText" lastClr="000000"/>
                    </a:solidFill>
                    <a:latin typeface="Helen Bg Light" panose="02000003080000020004" pitchFamily="50" charset="-52"/>
                    <a:ea typeface="+mn-ea"/>
                    <a:cs typeface="+mn-cs"/>
                  </a:defRPr>
                </a:pPr>
                <a:endParaRPr lang="bg-BG"/>
              </a:p>
            </c:txPr>
            <c:showLegendKey val="0"/>
            <c:showVal val="1"/>
            <c:showCatName val="0"/>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'отворени пр-ри'!$A$3:$A$5</c:f>
              <c:strCache>
                <c:ptCount val="3"/>
                <c:pt idx="0">
                  <c:v>сключени договори 
- 114 бр.</c:v>
                </c:pt>
                <c:pt idx="1">
                  <c:v>одобрени проекти, в процес на сключване на договор - 1 бр.
</c:v>
                </c:pt>
                <c:pt idx="2">
                  <c:v>в оценка - 61 бр.</c:v>
                </c:pt>
              </c:strCache>
            </c:strRef>
          </c:cat>
          <c:val>
            <c:numRef>
              <c:f>'отворени пр-ри'!$B$3:$B$5</c:f>
              <c:numCache>
                <c:formatCode>General</c:formatCode>
                <c:ptCount val="3"/>
                <c:pt idx="0">
                  <c:v>227.3</c:v>
                </c:pt>
                <c:pt idx="1">
                  <c:v>0.9</c:v>
                </c:pt>
                <c:pt idx="2">
                  <c:v>11.7</c:v>
                </c:pt>
              </c:numCache>
            </c:numRef>
          </c:val>
          <c:extLst>
            <c:ext xmlns:c16="http://schemas.microsoft.com/office/drawing/2014/chart" uri="{C3380CC4-5D6E-409C-BE32-E72D297353CC}">
              <c16:uniqueId val="{00000006-9F36-427B-B035-9C95F27108FE}"/>
            </c:ext>
          </c:extLst>
        </c:ser>
        <c:dLbls>
          <c:showLegendKey val="0"/>
          <c:showVal val="0"/>
          <c:showCatName val="0"/>
          <c:showSerName val="0"/>
          <c:showPercent val="0"/>
          <c:showBubbleSize val="0"/>
          <c:showLeaderLines val="1"/>
        </c:dLbls>
        <c:firstSliceAng val="180"/>
        <c:holeSize val="57"/>
      </c:doughnutChart>
      <c:spPr>
        <a:noFill/>
        <a:ln>
          <a:noFill/>
        </a:ln>
        <a:effectLst/>
      </c:spPr>
    </c:plotArea>
    <c:legend>
      <c:legendPos val="l"/>
      <c:layout>
        <c:manualLayout>
          <c:xMode val="edge"/>
          <c:yMode val="edge"/>
          <c:x val="7.019281808194151E-3"/>
          <c:y val="0.30216482674205597"/>
          <c:w val="0.44725541959182663"/>
          <c:h val="0.65935711591711765"/>
        </c:manualLayout>
      </c:layout>
      <c:overlay val="0"/>
      <c:spPr>
        <a:noFill/>
        <a:ln>
          <a:noFill/>
        </a:ln>
        <a:effectLst/>
      </c:spPr>
      <c:txPr>
        <a:bodyPr rot="0" spcFirstLastPara="1" vertOverflow="ellipsis" vert="horz" wrap="square" anchor="ctr" anchorCtr="1"/>
        <a:lstStyle/>
        <a:p>
          <a:pPr>
            <a:defRPr sz="2000" b="1" i="0" u="none" strike="noStrike" kern="1200" baseline="0">
              <a:solidFill>
                <a:sysClr val="windowText" lastClr="000000"/>
              </a:solidFill>
              <a:latin typeface="Helen Bg Light" panose="02000003080000020004" pitchFamily="50" charset="-52"/>
              <a:ea typeface="+mn-ea"/>
              <a:cs typeface="+mn-cs"/>
            </a:defRPr>
          </a:pPr>
          <a:endParaRPr lang="bg-BG"/>
        </a:p>
      </c:txPr>
    </c:legend>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bg-BG"/>
              <a:t>Договаряне по ОПДУ към </a:t>
            </a:r>
            <a:r>
              <a:rPr lang="en-US"/>
              <a:t>3</a:t>
            </a:r>
            <a:r>
              <a:rPr lang="bg-BG"/>
              <a:t>0.04.2018 г.</a:t>
            </a:r>
          </a:p>
        </c:rich>
      </c:tx>
      <c:layout>
        <c:manualLayout>
          <c:xMode val="edge"/>
          <c:yMode val="edge"/>
          <c:x val="0.2864138397794615"/>
          <c:y val="2.8626007547873082E-2"/>
        </c:manualLayout>
      </c:layout>
      <c:overlay val="0"/>
      <c:spPr>
        <a:noFill/>
        <a:ln w="25400">
          <a:noFill/>
        </a:ln>
      </c:spPr>
    </c:title>
    <c:autoTitleDeleted val="0"/>
    <c:plotArea>
      <c:layout>
        <c:manualLayout>
          <c:layoutTarget val="inner"/>
          <c:xMode val="edge"/>
          <c:yMode val="edge"/>
          <c:x val="0.19094258657733765"/>
          <c:y val="0.12022900763358779"/>
          <c:w val="0.73684254563818752"/>
          <c:h val="0.56488549618320616"/>
        </c:manualLayout>
      </c:layout>
      <c:barChart>
        <c:barDir val="bar"/>
        <c:grouping val="stacked"/>
        <c:varyColors val="0"/>
        <c:ser>
          <c:idx val="0"/>
          <c:order val="0"/>
          <c:tx>
            <c:strRef>
              <c:f>изпълнение!$C$6</c:f>
              <c:strCache>
                <c:ptCount val="1"/>
                <c:pt idx="0">
                  <c:v>Договорени към 30.04.2018 г.</c:v>
                </c:pt>
              </c:strCache>
            </c:strRef>
          </c:tx>
          <c:spPr>
            <a:gradFill rotWithShape="0">
              <a:gsLst>
                <a:gs pos="0">
                  <a:srgbClr xmlns:mc="http://schemas.openxmlformats.org/markup-compatibility/2006" xmlns:a14="http://schemas.microsoft.com/office/drawing/2010/main" val="000000" mc:Ignorable="a14" a14:legacySpreadsheetColorIndex="42">
                    <a:gamma/>
                    <a:shade val="46275"/>
                    <a:invGamma/>
                  </a:srgbClr>
                </a:gs>
                <a:gs pos="51000">
                  <a:srgbClr xmlns:mc="http://schemas.openxmlformats.org/markup-compatibility/2006" xmlns:a14="http://schemas.microsoft.com/office/drawing/2010/main" val="CCFFCC" mc:Ignorable="a14" a14:legacySpreadsheetColorIndex="42"/>
                </a:gs>
                <a:gs pos="100000">
                  <a:srgbClr xmlns:mc="http://schemas.openxmlformats.org/markup-compatibility/2006" xmlns:a14="http://schemas.microsoft.com/office/drawing/2010/main" val="000000" mc:Ignorable="a14" a14:legacySpreadsheetColorIndex="42">
                    <a:gamma/>
                    <a:shade val="46275"/>
                    <a:invGamma/>
                  </a:srgbClr>
                </a:gs>
              </a:gsLst>
              <a:lin ang="5400000" scaled="1"/>
            </a:gradFill>
            <a:ln w="12700">
              <a:solidFill>
                <a:srgbClr val="000000"/>
              </a:solidFill>
              <a:prstDash val="solid"/>
            </a:ln>
          </c:spPr>
          <c:invertIfNegative val="0"/>
          <c:dPt>
            <c:idx val="4"/>
            <c:invertIfNegative val="0"/>
            <c:bubble3D val="0"/>
            <c:extLst>
              <c:ext xmlns:c16="http://schemas.microsoft.com/office/drawing/2014/chart" uri="{C3380CC4-5D6E-409C-BE32-E72D297353CC}">
                <c16:uniqueId val="{00000000-62CD-4E22-A8AD-A82AF7CDCCEC}"/>
              </c:ext>
            </c:extLst>
          </c:dPt>
          <c:dPt>
            <c:idx val="5"/>
            <c:invertIfNegative val="0"/>
            <c:bubble3D val="0"/>
            <c:spPr>
              <a:gradFill rotWithShape="0">
                <a:gsLst>
                  <a:gs pos="0">
                    <a:srgbClr val="008000"/>
                  </a:gs>
                  <a:gs pos="54000">
                    <a:srgbClr val="318731"/>
                  </a:gs>
                  <a:gs pos="100000">
                    <a:srgbClr val="009900"/>
                  </a:gs>
                  <a:gs pos="100000">
                    <a:srgbClr xmlns:mc="http://schemas.openxmlformats.org/markup-compatibility/2006" xmlns:a14="http://schemas.microsoft.com/office/drawing/2010/main" val="000000" mc:Ignorable="a14" a14:legacySpreadsheetColorIndex="42">
                      <a:gamma/>
                      <a:shade val="46275"/>
                      <a:invGamma/>
                    </a:srgbClr>
                  </a:gs>
                </a:gsLst>
                <a:lin ang="5400000" scaled="1"/>
              </a:gradFill>
              <a:ln w="12700">
                <a:solidFill>
                  <a:srgbClr val="000000"/>
                </a:solidFill>
                <a:prstDash val="solid"/>
              </a:ln>
            </c:spPr>
            <c:extLst>
              <c:ext xmlns:c16="http://schemas.microsoft.com/office/drawing/2014/chart" uri="{C3380CC4-5D6E-409C-BE32-E72D297353CC}">
                <c16:uniqueId val="{00000002-62CD-4E22-A8AD-A82AF7CDCCEC}"/>
              </c:ext>
            </c:extLst>
          </c:dPt>
          <c:dLbls>
            <c:spPr>
              <a:noFill/>
              <a:ln w="25400">
                <a:noFill/>
              </a:ln>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изпълнение!$A$7:$A$12</c:f>
              <c:strCache>
                <c:ptCount val="6"/>
                <c:pt idx="0">
                  <c:v>ПО 1</c:v>
                </c:pt>
                <c:pt idx="1">
                  <c:v>ПО 2</c:v>
                </c:pt>
                <c:pt idx="2">
                  <c:v>ПО 3</c:v>
                </c:pt>
                <c:pt idx="3">
                  <c:v>ПО 4</c:v>
                </c:pt>
                <c:pt idx="4">
                  <c:v>ПО 5</c:v>
                </c:pt>
                <c:pt idx="5">
                  <c:v>ОБЩО по ОПДУ</c:v>
                </c:pt>
              </c:strCache>
            </c:strRef>
          </c:cat>
          <c:val>
            <c:numRef>
              <c:f>изпълнение!$D$7:$D$12</c:f>
              <c:numCache>
                <c:formatCode>0%</c:formatCode>
                <c:ptCount val="6"/>
                <c:pt idx="0">
                  <c:v>0.35121277825454184</c:v>
                </c:pt>
                <c:pt idx="1">
                  <c:v>0.22828298756106002</c:v>
                </c:pt>
                <c:pt idx="2">
                  <c:v>0.43581820629414969</c:v>
                </c:pt>
                <c:pt idx="3">
                  <c:v>0.39885276076087489</c:v>
                </c:pt>
                <c:pt idx="4">
                  <c:v>0.5024398514561218</c:v>
                </c:pt>
                <c:pt idx="5">
                  <c:v>0.34776381002066714</c:v>
                </c:pt>
              </c:numCache>
            </c:numRef>
          </c:val>
          <c:extLst>
            <c:ext xmlns:c16="http://schemas.microsoft.com/office/drawing/2014/chart" uri="{C3380CC4-5D6E-409C-BE32-E72D297353CC}">
              <c16:uniqueId val="{00000003-62CD-4E22-A8AD-A82AF7CDCCEC}"/>
            </c:ext>
          </c:extLst>
        </c:ser>
        <c:ser>
          <c:idx val="1"/>
          <c:order val="1"/>
          <c:tx>
            <c:strRef>
              <c:f>изпълнение!$M$5</c:f>
              <c:strCache>
                <c:ptCount val="1"/>
                <c:pt idx="0">
                  <c:v>Остатък за договаряне</c:v>
                </c:pt>
              </c:strCache>
            </c:strRef>
          </c:tx>
          <c:spPr>
            <a:gradFill rotWithShape="0">
              <a:gsLst>
                <a:gs pos="0">
                  <a:srgbClr xmlns:mc="http://schemas.openxmlformats.org/markup-compatibility/2006" xmlns:a14="http://schemas.microsoft.com/office/drawing/2010/main" val="000000" mc:Ignorable="a14" a14:legacySpreadsheetColorIndex="26">
                    <a:gamma/>
                    <a:shade val="46275"/>
                    <a:invGamma/>
                  </a:srgbClr>
                </a:gs>
                <a:gs pos="50000">
                  <a:srgbClr xmlns:mc="http://schemas.openxmlformats.org/markup-compatibility/2006" xmlns:a14="http://schemas.microsoft.com/office/drawing/2010/main" val="FFFFCC" mc:Ignorable="a14" a14:legacySpreadsheetColorIndex="26"/>
                </a:gs>
                <a:gs pos="100000">
                  <a:srgbClr xmlns:mc="http://schemas.openxmlformats.org/markup-compatibility/2006" xmlns:a14="http://schemas.microsoft.com/office/drawing/2010/main" val="000000" mc:Ignorable="a14" a14:legacySpreadsheetColorIndex="26">
                    <a:gamma/>
                    <a:shade val="46275"/>
                    <a:invGamma/>
                  </a:srgbClr>
                </a:gs>
              </a:gsLst>
              <a:lin ang="5400000" scaled="1"/>
            </a:gradFill>
            <a:ln w="12700">
              <a:solidFill>
                <a:srgbClr val="000000"/>
              </a:solidFill>
              <a:prstDash val="solid"/>
            </a:ln>
          </c:spPr>
          <c:invertIfNegative val="0"/>
          <c:dLbls>
            <c:spPr>
              <a:noFill/>
              <a:ln w="25400">
                <a:noFill/>
              </a:ln>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изпълнение!$A$7:$A$12</c:f>
              <c:strCache>
                <c:ptCount val="6"/>
                <c:pt idx="0">
                  <c:v>ПО 1</c:v>
                </c:pt>
                <c:pt idx="1">
                  <c:v>ПО 2</c:v>
                </c:pt>
                <c:pt idx="2">
                  <c:v>ПО 3</c:v>
                </c:pt>
                <c:pt idx="3">
                  <c:v>ПО 4</c:v>
                </c:pt>
                <c:pt idx="4">
                  <c:v>ПО 5</c:v>
                </c:pt>
                <c:pt idx="5">
                  <c:v>ОБЩО по ОПДУ</c:v>
                </c:pt>
              </c:strCache>
            </c:strRef>
          </c:cat>
          <c:val>
            <c:numRef>
              <c:f>изпълнение!$M$7:$M$12</c:f>
              <c:numCache>
                <c:formatCode>0%</c:formatCode>
                <c:ptCount val="6"/>
                <c:pt idx="0">
                  <c:v>0.64878722174545822</c:v>
                </c:pt>
                <c:pt idx="1">
                  <c:v>0.77171701243893998</c:v>
                </c:pt>
                <c:pt idx="2">
                  <c:v>0.56418179370585031</c:v>
                </c:pt>
                <c:pt idx="3">
                  <c:v>0.60114723923912505</c:v>
                </c:pt>
                <c:pt idx="4">
                  <c:v>0.4975601485438782</c:v>
                </c:pt>
                <c:pt idx="5">
                  <c:v>0.65223618997933286</c:v>
                </c:pt>
              </c:numCache>
            </c:numRef>
          </c:val>
          <c:extLst>
            <c:ext xmlns:c16="http://schemas.microsoft.com/office/drawing/2014/chart" uri="{C3380CC4-5D6E-409C-BE32-E72D297353CC}">
              <c16:uniqueId val="{00000004-62CD-4E22-A8AD-A82AF7CDCCEC}"/>
            </c:ext>
          </c:extLst>
        </c:ser>
        <c:dLbls>
          <c:showLegendKey val="0"/>
          <c:showVal val="0"/>
          <c:showCatName val="0"/>
          <c:showSerName val="0"/>
          <c:showPercent val="0"/>
          <c:showBubbleSize val="0"/>
        </c:dLbls>
        <c:gapWidth val="150"/>
        <c:overlap val="100"/>
        <c:axId val="1515484992"/>
        <c:axId val="1515474112"/>
      </c:barChart>
      <c:catAx>
        <c:axId val="1515484992"/>
        <c:scaling>
          <c:orientation val="maxMin"/>
        </c:scaling>
        <c:delete val="0"/>
        <c:axPos val="l"/>
        <c:numFmt formatCode="General" sourceLinked="1"/>
        <c:majorTickMark val="out"/>
        <c:minorTickMark val="none"/>
        <c:tickLblPos val="nextTo"/>
        <c:spPr>
          <a:ln w="3175">
            <a:solidFill>
              <a:srgbClr val="000000"/>
            </a:solidFill>
            <a:prstDash val="solid"/>
          </a:ln>
        </c:spPr>
        <c:txPr>
          <a:bodyPr rot="0" vert="horz"/>
          <a:lstStyle/>
          <a:p>
            <a:pPr>
              <a:defRPr/>
            </a:pPr>
            <a:endParaRPr lang="bg-BG"/>
          </a:p>
        </c:txPr>
        <c:crossAx val="1515474112"/>
        <c:crosses val="autoZero"/>
        <c:auto val="1"/>
        <c:lblAlgn val="ctr"/>
        <c:lblOffset val="100"/>
        <c:tickLblSkip val="1"/>
        <c:tickMarkSkip val="1"/>
        <c:noMultiLvlLbl val="0"/>
      </c:catAx>
      <c:valAx>
        <c:axId val="1515474112"/>
        <c:scaling>
          <c:orientation val="minMax"/>
        </c:scaling>
        <c:delete val="0"/>
        <c:axPos val="b"/>
        <c:majorGridlines>
          <c:spPr>
            <a:ln w="3175">
              <a:solidFill>
                <a:srgbClr val="000000"/>
              </a:solidFill>
              <a:prstDash val="solid"/>
            </a:ln>
          </c:spPr>
        </c:majorGridlines>
        <c:title>
          <c:tx>
            <c:rich>
              <a:bodyPr/>
              <a:lstStyle/>
              <a:p>
                <a:pPr>
                  <a:defRPr sz="1600"/>
                </a:pPr>
                <a:r>
                  <a:rPr lang="bg-BG" sz="1600"/>
                  <a:t>% от финансовия план по ОПДУ</a:t>
                </a:r>
              </a:p>
            </c:rich>
          </c:tx>
          <c:layout>
            <c:manualLayout>
              <c:xMode val="edge"/>
              <c:yMode val="edge"/>
              <c:x val="0.3699498506082966"/>
              <c:y val="0.7824427567855794"/>
            </c:manualLayout>
          </c:layout>
          <c:overlay val="0"/>
          <c:spPr>
            <a:noFill/>
            <a:ln w="25400">
              <a:noFill/>
            </a:ln>
          </c:spPr>
        </c:title>
        <c:numFmt formatCode="0%" sourceLinked="1"/>
        <c:majorTickMark val="out"/>
        <c:minorTickMark val="none"/>
        <c:tickLblPos val="nextTo"/>
        <c:spPr>
          <a:ln w="3175">
            <a:solidFill>
              <a:srgbClr val="000000"/>
            </a:solidFill>
            <a:prstDash val="solid"/>
          </a:ln>
        </c:spPr>
        <c:txPr>
          <a:bodyPr rot="0" vert="horz"/>
          <a:lstStyle/>
          <a:p>
            <a:pPr>
              <a:defRPr/>
            </a:pPr>
            <a:endParaRPr lang="bg-BG"/>
          </a:p>
        </c:txPr>
        <c:crossAx val="1515484992"/>
        <c:crosses val="max"/>
        <c:crossBetween val="between"/>
      </c:valAx>
      <c:spPr>
        <a:solidFill>
          <a:srgbClr val="C0C0C0"/>
        </a:solidFill>
        <a:ln w="12700">
          <a:solidFill>
            <a:srgbClr val="808080"/>
          </a:solidFill>
          <a:prstDash val="solid"/>
        </a:ln>
      </c:spPr>
    </c:plotArea>
    <c:legend>
      <c:legendPos val="r"/>
      <c:layout>
        <c:manualLayout>
          <c:xMode val="edge"/>
          <c:yMode val="edge"/>
          <c:x val="5.5062820209395021E-2"/>
          <c:y val="0.89012160749262259"/>
          <c:w val="0.90114318163755081"/>
          <c:h val="8.1141471231977971E-2"/>
        </c:manualLayout>
      </c:layout>
      <c:overlay val="0"/>
      <c:spPr>
        <a:solidFill>
          <a:srgbClr val="FFFFFF"/>
        </a:solidFill>
        <a:ln w="3175">
          <a:noFill/>
          <a:prstDash val="solid"/>
        </a:ln>
      </c:spPr>
      <c:txPr>
        <a:bodyPr/>
        <a:lstStyle/>
        <a:p>
          <a:pPr>
            <a:defRPr sz="1600"/>
          </a:pPr>
          <a:endParaRPr lang="bg-BG"/>
        </a:p>
      </c:txPr>
    </c:legend>
    <c:plotVisOnly val="1"/>
    <c:dispBlanksAs val="gap"/>
    <c:showDLblsOverMax val="0"/>
  </c:chart>
  <c:spPr>
    <a:solidFill>
      <a:srgbClr val="FFFFFF"/>
    </a:solidFill>
    <a:ln w="3175">
      <a:noFill/>
      <a:prstDash val="solid"/>
    </a:ln>
  </c:spPr>
  <c:txPr>
    <a:bodyPr/>
    <a:lstStyle/>
    <a:p>
      <a:pPr>
        <a:defRPr sz="1400" b="1" i="0" u="none" strike="noStrike" baseline="0">
          <a:solidFill>
            <a:srgbClr val="000000"/>
          </a:solidFill>
          <a:latin typeface="Helen Bg Light" panose="02000003080000020004" pitchFamily="50" charset="-52"/>
          <a:ea typeface="Arial"/>
          <a:cs typeface="Arial"/>
        </a:defRPr>
      </a:pPr>
      <a:endParaRPr lang="bg-BG"/>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ysClr val="windowText" lastClr="000000"/>
                </a:solidFill>
                <a:latin typeface="+mn-lt"/>
                <a:ea typeface="+mn-ea"/>
                <a:cs typeface="+mn-cs"/>
              </a:defRPr>
            </a:pPr>
            <a:r>
              <a:rPr lang="bg-BG" sz="2800" b="1" i="0" cap="all" baseline="0" dirty="0">
                <a:solidFill>
                  <a:sysClr val="windowText" lastClr="000000"/>
                </a:solidFill>
                <a:effectLst/>
              </a:rPr>
              <a:t>ПО СТОЙНОСТ </a:t>
            </a:r>
            <a:endParaRPr lang="bg-BG" sz="2800" dirty="0">
              <a:solidFill>
                <a:sysClr val="windowText" lastClr="000000"/>
              </a:solidFill>
              <a:effectLst/>
            </a:endParaRPr>
          </a:p>
        </c:rich>
      </c:tx>
      <c:overlay val="0"/>
      <c:spPr>
        <a:noFill/>
        <a:ln>
          <a:noFill/>
        </a:ln>
        <a:effectLst/>
      </c:spPr>
      <c:txPr>
        <a:bodyPr rot="0" spcFirstLastPara="1" vertOverflow="ellipsis" vert="horz" wrap="square" anchor="ctr" anchorCtr="1"/>
        <a:lstStyle/>
        <a:p>
          <a:pPr>
            <a:defRPr sz="1600" b="1" i="0" u="none" strike="noStrike" kern="1200" baseline="0">
              <a:solidFill>
                <a:sysClr val="windowText" lastClr="000000"/>
              </a:solidFill>
              <a:latin typeface="+mn-lt"/>
              <a:ea typeface="+mn-ea"/>
              <a:cs typeface="+mn-cs"/>
            </a:defRPr>
          </a:pPr>
          <a:endParaRPr lang="bg-BG"/>
        </a:p>
      </c:txPr>
    </c:title>
    <c:autoTitleDeleted val="0"/>
    <c:plotArea>
      <c:layout/>
      <c:pieChart>
        <c:varyColors val="1"/>
        <c:ser>
          <c:idx val="0"/>
          <c:order val="0"/>
          <c:spPr>
            <a:scene3d>
              <a:camera prst="orthographicFront"/>
              <a:lightRig rig="threePt" dir="t"/>
            </a:scene3d>
            <a:sp3d>
              <a:bevelT prst="relaxedInset"/>
              <a:bevelB prst="relaxedInset"/>
            </a:sp3d>
          </c:spPr>
          <c:explosion val="20"/>
          <c:dPt>
            <c:idx val="0"/>
            <c:bubble3D val="0"/>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gradFill>
                  <a:gsLst>
                    <a:gs pos="58816">
                      <a:srgbClr val="34154B"/>
                    </a:gs>
                    <a:gs pos="21460">
                      <a:srgbClr val="496D9A"/>
                    </a:gs>
                    <a:gs pos="0">
                      <a:schemeClr val="tx2"/>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40000" dist="23000" dir="5400000" rotWithShape="0">
                  <a:srgbClr val="000000">
                    <a:alpha val="35000"/>
                  </a:srgbClr>
                </a:outerShdw>
              </a:effectLst>
              <a:scene3d>
                <a:camera prst="orthographicFront"/>
                <a:lightRig rig="threePt" dir="t"/>
              </a:scene3d>
              <a:sp3d>
                <a:bevelT prst="relaxedInset"/>
                <a:bevelB prst="relaxedInset"/>
              </a:sp3d>
            </c:spPr>
            <c:extLst>
              <c:ext xmlns:c16="http://schemas.microsoft.com/office/drawing/2014/chart" uri="{C3380CC4-5D6E-409C-BE32-E72D297353CC}">
                <c16:uniqueId val="{00000001-325D-4EED-928B-057E85309447}"/>
              </c:ext>
            </c:extLst>
          </c:dPt>
          <c:dPt>
            <c:idx val="1"/>
            <c:bubble3D val="0"/>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scene3d>
              <a:sp3d>
                <a:bevelT prst="relaxedInset"/>
                <a:bevelB prst="relaxedInset"/>
              </a:sp3d>
            </c:spPr>
            <c:extLst>
              <c:ext xmlns:c16="http://schemas.microsoft.com/office/drawing/2014/chart" uri="{C3380CC4-5D6E-409C-BE32-E72D297353CC}">
                <c16:uniqueId val="{00000003-325D-4EED-928B-057E85309447}"/>
              </c:ext>
            </c:extLst>
          </c:dPt>
          <c:dPt>
            <c:idx val="2"/>
            <c:bubble3D val="0"/>
            <c:spPr>
              <a:gradFill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scene3d>
              <a:sp3d>
                <a:bevelT prst="relaxedInset"/>
                <a:bevelB prst="relaxedInset"/>
              </a:sp3d>
            </c:spPr>
            <c:extLst>
              <c:ext xmlns:c16="http://schemas.microsoft.com/office/drawing/2014/chart" uri="{C3380CC4-5D6E-409C-BE32-E72D297353CC}">
                <c16:uniqueId val="{00000005-325D-4EED-928B-057E85309447}"/>
              </c:ext>
            </c:extLst>
          </c:dPt>
          <c:dPt>
            <c:idx val="3"/>
            <c:bubble3D val="0"/>
            <c:spPr>
              <a:gradFill rotWithShape="1">
                <a:gsLst>
                  <a:gs pos="0">
                    <a:schemeClr val="accent1">
                      <a:lumMod val="60000"/>
                      <a:shade val="51000"/>
                      <a:satMod val="130000"/>
                    </a:schemeClr>
                  </a:gs>
                  <a:gs pos="80000">
                    <a:schemeClr val="accent1">
                      <a:lumMod val="60000"/>
                      <a:shade val="93000"/>
                      <a:satMod val="130000"/>
                    </a:schemeClr>
                  </a:gs>
                  <a:gs pos="100000">
                    <a:schemeClr val="accent1">
                      <a:lumMod val="6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scene3d>
              <a:sp3d>
                <a:bevelT prst="relaxedInset"/>
                <a:bevelB prst="relaxedInset"/>
              </a:sp3d>
            </c:spPr>
            <c:extLst>
              <c:ext xmlns:c16="http://schemas.microsoft.com/office/drawing/2014/chart" uri="{C3380CC4-5D6E-409C-BE32-E72D297353CC}">
                <c16:uniqueId val="{00000006-E383-4A8A-AB6B-94E36CDF0718}"/>
              </c:ext>
            </c:extLst>
          </c:dPt>
          <c:dLbls>
            <c:dLbl>
              <c:idx val="0"/>
              <c:layout>
                <c:manualLayout>
                  <c:x val="1.9331816666834985E-4"/>
                  <c:y val="-0.39387729386277343"/>
                </c:manualLayout>
              </c:layout>
              <c:tx>
                <c:rich>
                  <a:bodyPr rot="0" spcFirstLastPara="1" vertOverflow="ellipsis" vert="horz" wrap="square" lIns="38100" tIns="19050" rIns="38100" bIns="19050" anchor="ctr" anchorCtr="1">
                    <a:noAutofit/>
                  </a:bodyPr>
                  <a:lstStyle/>
                  <a:p>
                    <a:pPr>
                      <a:defRPr sz="2000" b="1" i="0" u="none" strike="noStrike" kern="1200" baseline="0">
                        <a:solidFill>
                          <a:sysClr val="windowText" lastClr="000000"/>
                        </a:solidFill>
                        <a:latin typeface="Helen Bg Light" panose="02000003080000020004" pitchFamily="50" charset="-52"/>
                        <a:ea typeface="+mn-ea"/>
                        <a:cs typeface="+mn-cs"/>
                      </a:defRPr>
                    </a:pPr>
                    <a:r>
                      <a:rPr lang="ru-RU" sz="2000" dirty="0"/>
                      <a:t>Централна администрация </a:t>
                    </a:r>
                  </a:p>
                  <a:p>
                    <a:pPr>
                      <a:defRPr sz="2000" b="1">
                        <a:solidFill>
                          <a:sysClr val="windowText" lastClr="000000"/>
                        </a:solidFill>
                        <a:latin typeface="Helen Bg Light" panose="02000003080000020004" pitchFamily="50" charset="-52"/>
                      </a:defRPr>
                    </a:pPr>
                    <a:fld id="{1024A1D1-175D-4447-B51C-1E9C9062FBBA}" type="VALUE">
                      <a:rPr lang="ru-RU" sz="2000"/>
                      <a:pPr>
                        <a:defRPr sz="2000" b="1">
                          <a:solidFill>
                            <a:sysClr val="windowText" lastClr="000000"/>
                          </a:solidFill>
                          <a:latin typeface="Helen Bg Light" panose="02000003080000020004" pitchFamily="50" charset="-52"/>
                        </a:defRPr>
                      </a:pPr>
                      <a:t>[VALUE]</a:t>
                    </a:fld>
                    <a:r>
                      <a:rPr lang="ru-RU" sz="2000" dirty="0"/>
                      <a:t> млн.</a:t>
                    </a:r>
                    <a:r>
                      <a:rPr lang="ru-RU" sz="2000" baseline="0" dirty="0"/>
                      <a:t> лв.</a:t>
                    </a:r>
                  </a:p>
                </c:rich>
              </c:tx>
              <c:spPr>
                <a:noFill/>
                <a:ln>
                  <a:noFill/>
                </a:ln>
                <a:effectLst/>
              </c:spPr>
              <c:txPr>
                <a:bodyPr rot="0" spcFirstLastPara="1" vertOverflow="ellipsis" vert="horz" wrap="square" lIns="38100" tIns="19050" rIns="38100" bIns="19050" anchor="ctr" anchorCtr="1">
                  <a:noAutofit/>
                </a:bodyPr>
                <a:lstStyle/>
                <a:p>
                  <a:pPr>
                    <a:defRPr sz="20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1"/>
              <c:showSerName val="0"/>
              <c:showPercent val="0"/>
              <c:showBubbleSize val="0"/>
              <c:separator>
</c:separator>
              <c:extLst>
                <c:ext xmlns:c15="http://schemas.microsoft.com/office/drawing/2012/chart" uri="{CE6537A1-D6FC-4f65-9D91-7224C49458BB}">
                  <c15:layout>
                    <c:manualLayout>
                      <c:w val="0.38083800657663164"/>
                      <c:h val="0.40482670674316656"/>
                    </c:manualLayout>
                  </c15:layout>
                  <c15:dlblFieldTable/>
                  <c15:showDataLabelsRange val="0"/>
                </c:ext>
                <c:ext xmlns:c16="http://schemas.microsoft.com/office/drawing/2014/chart" uri="{C3380CC4-5D6E-409C-BE32-E72D297353CC}">
                  <c16:uniqueId val="{00000001-325D-4EED-928B-057E85309447}"/>
                </c:ext>
              </c:extLst>
            </c:dLbl>
            <c:dLbl>
              <c:idx val="1"/>
              <c:layout>
                <c:manualLayout>
                  <c:x val="2.1312708463112201E-3"/>
                  <c:y val="3.1662424978381606E-2"/>
                </c:manualLayout>
              </c:layout>
              <c:tx>
                <c:rich>
                  <a:bodyPr rot="0" spcFirstLastPara="1" vertOverflow="ellipsis" vert="horz" wrap="square" lIns="38100" tIns="19050" rIns="38100" bIns="1905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sz="2000" b="1" i="0" u="none" strike="noStrike" kern="1200" baseline="0">
                        <a:solidFill>
                          <a:sysClr val="windowText" lastClr="000000"/>
                        </a:solidFill>
                        <a:latin typeface="Helen Bg Light" panose="02000003080000020004" pitchFamily="50" charset="-52"/>
                        <a:ea typeface="+mn-ea"/>
                        <a:cs typeface="+mn-cs"/>
                      </a:defRPr>
                    </a:pPr>
                    <a:r>
                      <a:rPr lang="ru-RU" sz="2000"/>
                      <a:t>Общинска администрация                </a:t>
                    </a:r>
                    <a:fld id="{A6EED0A1-8AFF-4F5C-83B3-98FB7FDC9AEA}" type="VALUE">
                      <a:rPr lang="ru-RU" sz="2000"/>
                      <a:pPr marL="0" marR="0" lvl="0" indent="0" algn="ctr" defTabSz="914400" rtl="0" eaLnBrk="1" fontAlgn="auto" latinLnBrk="0" hangingPunct="1">
                        <a:lnSpc>
                          <a:spcPct val="100000"/>
                        </a:lnSpc>
                        <a:spcBef>
                          <a:spcPts val="0"/>
                        </a:spcBef>
                        <a:spcAft>
                          <a:spcPts val="0"/>
                        </a:spcAft>
                        <a:buClrTx/>
                        <a:buSzTx/>
                        <a:buFontTx/>
                        <a:buNone/>
                        <a:tabLst/>
                        <a:defRPr sz="2000" b="1">
                          <a:solidFill>
                            <a:sysClr val="windowText" lastClr="000000"/>
                          </a:solidFill>
                          <a:latin typeface="Helen Bg Light" panose="02000003080000020004" pitchFamily="50" charset="-52"/>
                        </a:defRPr>
                      </a:pPr>
                      <a:t>[VALUE]</a:t>
                    </a:fld>
                    <a:r>
                      <a:rPr lang="ru-RU" sz="2000"/>
                      <a:t> </a:t>
                    </a:r>
                    <a:r>
                      <a:rPr lang="ru-RU" sz="2000" b="1" i="0" u="none" strike="noStrike" kern="1200" baseline="0">
                        <a:solidFill>
                          <a:sysClr val="windowText" lastClr="000000"/>
                        </a:solidFill>
                        <a:latin typeface="Helen Bg Light" panose="02000003080000020004" pitchFamily="50" charset="-52"/>
                      </a:rPr>
                      <a:t>млн. лв.</a:t>
                    </a:r>
                  </a:p>
                </c:rich>
              </c:tx>
              <c:spPr>
                <a:noFill/>
                <a:ln>
                  <a:noFill/>
                </a:ln>
                <a:effectLst/>
              </c:spPr>
              <c:txPr>
                <a:bodyPr rot="0" spcFirstLastPara="1" vertOverflow="ellipsis" vert="horz" wrap="square" lIns="38100" tIns="19050" rIns="38100" bIns="1905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sz="20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1"/>
              <c:showSerName val="0"/>
              <c:showPercent val="0"/>
              <c:showBubbleSize val="0"/>
              <c:separator>
</c:separator>
              <c:extLst>
                <c:ext xmlns:c15="http://schemas.microsoft.com/office/drawing/2012/chart" uri="{CE6537A1-D6FC-4f65-9D91-7224C49458BB}">
                  <c15:layout>
                    <c:manualLayout>
                      <c:w val="0.34544694930054498"/>
                      <c:h val="0.33379634852587242"/>
                    </c:manualLayout>
                  </c15:layout>
                  <c15:dlblFieldTable/>
                  <c15:showDataLabelsRange val="0"/>
                </c:ext>
                <c:ext xmlns:c16="http://schemas.microsoft.com/office/drawing/2014/chart" uri="{C3380CC4-5D6E-409C-BE32-E72D297353CC}">
                  <c16:uniqueId val="{00000003-325D-4EED-928B-057E85309447}"/>
                </c:ext>
              </c:extLst>
            </c:dLbl>
            <c:dLbl>
              <c:idx val="2"/>
              <c:layout>
                <c:manualLayout>
                  <c:x val="4.8018418514245959E-2"/>
                  <c:y val="0.14258248990029229"/>
                </c:manualLayout>
              </c:layout>
              <c:tx>
                <c:rich>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2000" b="1" i="0" u="none" strike="noStrike" kern="1200" baseline="0">
                        <a:solidFill>
                          <a:sysClr val="windowText" lastClr="000000"/>
                        </a:solidFill>
                        <a:latin typeface="Helen Bg Light" panose="02000003080000020004" pitchFamily="50" charset="-52"/>
                        <a:ea typeface="+mn-ea"/>
                        <a:cs typeface="+mn-cs"/>
                      </a:defRPr>
                    </a:pPr>
                    <a:r>
                      <a:rPr lang="ru-RU" sz="2000"/>
                      <a:t>Съдебна система</a:t>
                    </a:r>
                  </a:p>
                  <a:p>
                    <a:pPr marL="0" marR="0" lvl="0" indent="0" algn="ctr" defTabSz="914400" rtl="0" eaLnBrk="1" fontAlgn="auto" latinLnBrk="0" hangingPunct="1">
                      <a:lnSpc>
                        <a:spcPct val="100000"/>
                      </a:lnSpc>
                      <a:spcBef>
                        <a:spcPts val="0"/>
                      </a:spcBef>
                      <a:spcAft>
                        <a:spcPts val="0"/>
                      </a:spcAft>
                      <a:buClrTx/>
                      <a:buSzTx/>
                      <a:buFontTx/>
                      <a:buNone/>
                      <a:tabLst/>
                      <a:defRPr sz="2000" b="1">
                        <a:solidFill>
                          <a:sysClr val="windowText" lastClr="000000"/>
                        </a:solidFill>
                        <a:latin typeface="Helen Bg Light" panose="02000003080000020004" pitchFamily="50" charset="-52"/>
                      </a:defRPr>
                    </a:pPr>
                    <a:fld id="{9693F573-DA0B-4FA9-AAF2-1CD483D5F8D3}" type="VALUE">
                      <a:rPr lang="ru-RU" sz="2000"/>
                      <a:pPr marL="0" marR="0" lvl="0" indent="0" algn="ctr" defTabSz="914400" rtl="0" eaLnBrk="1" fontAlgn="auto" latinLnBrk="0" hangingPunct="1">
                        <a:lnSpc>
                          <a:spcPct val="100000"/>
                        </a:lnSpc>
                        <a:spcBef>
                          <a:spcPts val="0"/>
                        </a:spcBef>
                        <a:spcAft>
                          <a:spcPts val="0"/>
                        </a:spcAft>
                        <a:buClrTx/>
                        <a:buSzTx/>
                        <a:buFontTx/>
                        <a:buNone/>
                        <a:tabLst/>
                        <a:defRPr sz="2000" b="1">
                          <a:solidFill>
                            <a:sysClr val="windowText" lastClr="000000"/>
                          </a:solidFill>
                          <a:latin typeface="Helen Bg Light" panose="02000003080000020004" pitchFamily="50" charset="-52"/>
                        </a:defRPr>
                      </a:pPr>
                      <a:t>[VALUE]</a:t>
                    </a:fld>
                    <a:r>
                      <a:rPr lang="ru-RU" sz="2000"/>
                      <a:t> </a:t>
                    </a:r>
                    <a:r>
                      <a:rPr lang="ru-RU" sz="2000" b="1" i="0" u="none" strike="noStrike" kern="1200" baseline="0">
                        <a:solidFill>
                          <a:sysClr val="windowText" lastClr="000000"/>
                        </a:solidFill>
                        <a:latin typeface="Helen Bg Light" panose="02000003080000020004" pitchFamily="50" charset="-52"/>
                      </a:rPr>
                      <a:t>млн. лв.</a:t>
                    </a:r>
                  </a:p>
                  <a:p>
                    <a:pPr marL="0" marR="0" lvl="0" indent="0" algn="ctr" defTabSz="914400" rtl="0" eaLnBrk="1" fontAlgn="auto" latinLnBrk="0" hangingPunct="1">
                      <a:lnSpc>
                        <a:spcPct val="100000"/>
                      </a:lnSpc>
                      <a:spcBef>
                        <a:spcPts val="0"/>
                      </a:spcBef>
                      <a:spcAft>
                        <a:spcPts val="0"/>
                      </a:spcAft>
                      <a:buClrTx/>
                      <a:buSzTx/>
                      <a:buFontTx/>
                      <a:buNone/>
                      <a:tabLst/>
                      <a:defRPr sz="2000" b="1">
                        <a:solidFill>
                          <a:sysClr val="windowText" lastClr="000000"/>
                        </a:solidFill>
                        <a:latin typeface="Helen Bg Light" panose="02000003080000020004" pitchFamily="50" charset="-52"/>
                      </a:defRPr>
                    </a:pPr>
                    <a:endParaRPr lang="bg-BG"/>
                  </a:p>
                </c:rich>
              </c:tx>
              <c:spPr>
                <a:noFill/>
                <a:ln>
                  <a:noFill/>
                </a:ln>
                <a:effectLst/>
              </c:spPr>
              <c:txPr>
                <a:bodyPr rot="0" spcFirstLastPara="1" vertOverflow="ellipsis" vert="horz" wrap="square" lIns="38100" tIns="19050" rIns="38100" bIns="19050" anchor="ctr"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sz="20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1"/>
              <c:showSerName val="0"/>
              <c:showPercent val="0"/>
              <c:showBubbleSize val="0"/>
              <c:separator>
</c:separator>
              <c:extLst>
                <c:ext xmlns:c15="http://schemas.microsoft.com/office/drawing/2012/chart" uri="{CE6537A1-D6FC-4f65-9D91-7224C49458BB}">
                  <c15:layout>
                    <c:manualLayout>
                      <c:w val="0.29768499242555602"/>
                      <c:h val="0.35460852888086641"/>
                    </c:manualLayout>
                  </c15:layout>
                  <c15:dlblFieldTable/>
                  <c15:showDataLabelsRange val="0"/>
                </c:ext>
                <c:ext xmlns:c16="http://schemas.microsoft.com/office/drawing/2014/chart" uri="{C3380CC4-5D6E-409C-BE32-E72D297353CC}">
                  <c16:uniqueId val="{00000005-325D-4EED-928B-057E85309447}"/>
                </c:ext>
              </c:extLst>
            </c:dLbl>
            <c:dLbl>
              <c:idx val="3"/>
              <c:layout>
                <c:manualLayout>
                  <c:x val="4.107857434324523E-2"/>
                  <c:y val="0.19730994552604428"/>
                </c:manualLayout>
              </c:layout>
              <c:tx>
                <c:rich>
                  <a:bodyPr rot="0" spcFirstLastPara="1" vertOverflow="ellipsis" vert="horz" wrap="square" lIns="38100" tIns="19050" rIns="38100" bIns="19050" anchor="ctr" anchorCtr="1">
                    <a:noAutofit/>
                  </a:bodyPr>
                  <a:lstStyle/>
                  <a:p>
                    <a:pPr>
                      <a:defRPr sz="2000" b="1" i="0" u="none" strike="noStrike" kern="1200" baseline="0">
                        <a:solidFill>
                          <a:sysClr val="windowText" lastClr="000000"/>
                        </a:solidFill>
                        <a:latin typeface="Helen Bg Light" panose="02000003080000020004" pitchFamily="50" charset="-52"/>
                        <a:ea typeface="+mn-ea"/>
                        <a:cs typeface="+mn-cs"/>
                      </a:defRPr>
                    </a:pPr>
                    <a:r>
                      <a:rPr lang="bg-BG" sz="2000" dirty="0" smtClean="0"/>
                      <a:t>НПО</a:t>
                    </a:r>
                    <a:r>
                      <a:rPr lang="bg-BG" sz="2000" baseline="0" dirty="0"/>
                      <a:t>
</a:t>
                    </a:r>
                    <a:fld id="{9C93F32B-96F8-410A-9667-B26175F62B90}" type="VALUE">
                      <a:rPr lang="en-US" sz="2000" baseline="0"/>
                      <a:pPr>
                        <a:defRPr sz="2000" b="1">
                          <a:solidFill>
                            <a:sysClr val="windowText" lastClr="000000"/>
                          </a:solidFill>
                          <a:latin typeface="Helen Bg Light" panose="02000003080000020004" pitchFamily="50" charset="-52"/>
                        </a:defRPr>
                      </a:pPr>
                      <a:t>[VALUE]</a:t>
                    </a:fld>
                    <a:r>
                      <a:rPr lang="en-US" sz="2000" baseline="0" dirty="0"/>
                      <a:t> млн. </a:t>
                    </a:r>
                    <a:r>
                      <a:rPr lang="en-US" sz="2000" baseline="0" dirty="0" err="1"/>
                      <a:t>лв</a:t>
                    </a:r>
                    <a:r>
                      <a:rPr lang="en-US" sz="2000" baseline="0" dirty="0"/>
                      <a:t>.</a:t>
                    </a:r>
                  </a:p>
                </c:rich>
              </c:tx>
              <c:spPr>
                <a:noFill/>
                <a:ln>
                  <a:noFill/>
                </a:ln>
                <a:effectLst/>
              </c:spPr>
              <c:txPr>
                <a:bodyPr rot="0" spcFirstLastPara="1" vertOverflow="ellipsis" vert="horz" wrap="square" lIns="38100" tIns="19050" rIns="38100" bIns="19050" anchor="ctr" anchorCtr="1">
                  <a:noAutofit/>
                </a:bodyPr>
                <a:lstStyle/>
                <a:p>
                  <a:pPr>
                    <a:defRPr sz="20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1"/>
              <c:showSerName val="0"/>
              <c:showPercent val="0"/>
              <c:showBubbleSize val="0"/>
              <c:separator>
</c:separator>
              <c:extLst>
                <c:ext xmlns:c15="http://schemas.microsoft.com/office/drawing/2012/chart" uri="{CE6537A1-D6FC-4f65-9D91-7224C49458BB}">
                  <c15:layout>
                    <c:manualLayout>
                      <c:w val="0.17077853239567356"/>
                      <c:h val="0.21626905782619907"/>
                    </c:manualLayout>
                  </c15:layout>
                  <c15:dlblFieldTable/>
                  <c15:showDataLabelsRange val="0"/>
                </c:ext>
                <c:ext xmlns:c16="http://schemas.microsoft.com/office/drawing/2014/chart" uri="{C3380CC4-5D6E-409C-BE32-E72D297353CC}">
                  <c16:uniqueId val="{00000006-E383-4A8A-AB6B-94E36CDF0718}"/>
                </c:ext>
              </c:extLst>
            </c:dLbl>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ysClr val="windowText" lastClr="000000"/>
                    </a:solidFill>
                    <a:latin typeface="Helen Bg Light" panose="02000003080000020004" pitchFamily="50" charset="-52"/>
                    <a:ea typeface="+mn-ea"/>
                    <a:cs typeface="+mn-cs"/>
                  </a:defRPr>
                </a:pPr>
                <a:endParaRPr lang="bg-BG"/>
              </a:p>
            </c:txPr>
            <c:dLblPos val="bestFit"/>
            <c:showLegendKey val="0"/>
            <c:showVal val="1"/>
            <c:showCatName val="1"/>
            <c:showSerName val="0"/>
            <c:showPercent val="0"/>
            <c:showBubbleSize val="0"/>
            <c:separator>
</c:separator>
            <c:showLeaderLines val="1"/>
            <c:leaderLines>
              <c:spPr>
                <a:ln w="9525">
                  <a:solidFill>
                    <a:schemeClr val="tx2">
                      <a:lumMod val="35000"/>
                      <a:lumOff val="65000"/>
                    </a:schemeClr>
                  </a:solidFill>
                </a:ln>
                <a:effectLst/>
              </c:spPr>
            </c:leaderLines>
            <c:extLst>
              <c:ext xmlns:c15="http://schemas.microsoft.com/office/drawing/2012/chart" uri="{CE6537A1-D6FC-4f65-9D91-7224C49458BB}"/>
            </c:extLst>
          </c:dLbls>
          <c:val>
            <c:numRef>
              <c:f>Сумаброй!$C$3:$C$6</c:f>
              <c:numCache>
                <c:formatCode>#,##0</c:formatCode>
                <c:ptCount val="4"/>
                <c:pt idx="0">
                  <c:v>187.73906493999999</c:v>
                </c:pt>
                <c:pt idx="1">
                  <c:v>9.9236561500000011</c:v>
                </c:pt>
                <c:pt idx="2">
                  <c:v>18.580218379999998</c:v>
                </c:pt>
                <c:pt idx="3">
                  <c:v>10.99803882</c:v>
                </c:pt>
              </c:numCache>
            </c:numRef>
          </c:val>
          <c:extLst>
            <c:ext xmlns:c16="http://schemas.microsoft.com/office/drawing/2014/chart" uri="{C3380CC4-5D6E-409C-BE32-E72D297353CC}">
              <c16:uniqueId val="{00000006-325D-4EED-928B-057E85309447}"/>
            </c:ext>
          </c:extLst>
        </c:ser>
        <c:dLbls>
          <c:dLblPos val="bestFit"/>
          <c:showLegendKey val="0"/>
          <c:showVal val="1"/>
          <c:showCatName val="0"/>
          <c:showSerName val="0"/>
          <c:showPercent val="0"/>
          <c:showBubbleSize val="0"/>
          <c:showLeaderLines val="1"/>
        </c:dLbls>
        <c:firstSliceAng val="104"/>
      </c:pieChart>
      <c:spPr>
        <a:noFill/>
        <a:ln>
          <a:noFill/>
        </a:ln>
        <a:effectLst/>
      </c:spPr>
    </c:plotArea>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r>
              <a:rPr lang="bg-BG" sz="2000">
                <a:latin typeface="Helen Bg Light" panose="02000003080000020004" pitchFamily="50" charset="-52"/>
              </a:rPr>
              <a:t>СКЛЮЧЕНИ ДОГОВОРИ ПО ПРИОРИТЕТНИ</a:t>
            </a:r>
            <a:r>
              <a:rPr lang="bg-BG" sz="2000" baseline="0">
                <a:latin typeface="Helen Bg Light" panose="02000003080000020004" pitchFamily="50" charset="-52"/>
              </a:rPr>
              <a:t> ОСИ (В ЛЕВА)</a:t>
            </a:r>
            <a:endParaRPr lang="en-US" sz="2000">
              <a:latin typeface="Helen Bg Light" panose="02000003080000020004" pitchFamily="50" charset="-52"/>
            </a:endParaRPr>
          </a:p>
        </c:rich>
      </c:tx>
      <c:layout>
        <c:manualLayout>
          <c:xMode val="edge"/>
          <c:yMode val="edge"/>
          <c:x val="0.13975681611227167"/>
          <c:y val="1.8390754380693475E-2"/>
        </c:manualLayout>
      </c:layout>
      <c:overlay val="0"/>
      <c:spPr>
        <a:noFill/>
        <a:ln>
          <a:noFill/>
        </a:ln>
        <a:effectLst/>
      </c:spPr>
      <c:txPr>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title>
    <c:autoTitleDeleted val="0"/>
    <c:plotArea>
      <c:layout>
        <c:manualLayout>
          <c:layoutTarget val="inner"/>
          <c:xMode val="edge"/>
          <c:yMode val="edge"/>
          <c:x val="0.27044351598907279"/>
          <c:y val="0.12757529853268054"/>
          <c:w val="0.48681678183084259"/>
          <c:h val="0.81032754114994265"/>
        </c:manualLayout>
      </c:layout>
      <c:pieChart>
        <c:varyColors val="1"/>
        <c:dLbls>
          <c:dLblPos val="bestFit"/>
          <c:showLegendKey val="0"/>
          <c:showVal val="1"/>
          <c:showCatName val="0"/>
          <c:showSerName val="0"/>
          <c:showPercent val="0"/>
          <c:showBubbleSize val="0"/>
          <c:showLeaderLines val="0"/>
        </c:dLbls>
        <c:firstSliceAng val="220"/>
      </c:pieChart>
      <c:spPr>
        <a:noFill/>
        <a:ln>
          <a:noFill/>
        </a:ln>
        <a:effectLst/>
      </c:spPr>
    </c:plotArea>
    <c:plotVisOnly val="1"/>
    <c:dispBlanksAs val="gap"/>
    <c:showDLblsOverMax val="0"/>
  </c:chart>
  <c:spPr>
    <a:noFill/>
    <a:ln>
      <a:noFill/>
    </a:ln>
    <a:effectLst/>
  </c:spPr>
  <c:txPr>
    <a:bodyPr/>
    <a:lstStyle/>
    <a:p>
      <a:pPr>
        <a:defRPr/>
      </a:pPr>
      <a:endParaRPr lang="bg-BG"/>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r>
              <a:rPr lang="bg-BG" sz="2000" b="1">
                <a:latin typeface="Helen Bg Light" panose="02000003080000020004" pitchFamily="50" charset="-52"/>
              </a:rPr>
              <a:t>СКЛЮЧЕНИ ДОГОВОРИ ПО ПРИОРИТЕТНИ</a:t>
            </a:r>
            <a:r>
              <a:rPr lang="bg-BG" sz="2000" b="1" baseline="0">
                <a:latin typeface="Helen Bg Light" panose="02000003080000020004" pitchFamily="50" charset="-52"/>
              </a:rPr>
              <a:t> ОСИ (В ЛЕВА)</a:t>
            </a:r>
            <a:endParaRPr lang="en-US" sz="2000" b="1">
              <a:latin typeface="Helen Bg Light" panose="02000003080000020004" pitchFamily="50" charset="-52"/>
            </a:endParaRPr>
          </a:p>
        </c:rich>
      </c:tx>
      <c:layout>
        <c:manualLayout>
          <c:xMode val="edge"/>
          <c:yMode val="edge"/>
          <c:x val="0.13975681611227167"/>
          <c:y val="1.8390754380693475E-2"/>
        </c:manualLayout>
      </c:layout>
      <c:overlay val="0"/>
      <c:spPr>
        <a:noFill/>
        <a:ln>
          <a:noFill/>
        </a:ln>
        <a:effectLst/>
      </c:spPr>
      <c:txPr>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title>
    <c:autoTitleDeleted val="0"/>
    <c:plotArea>
      <c:layout>
        <c:manualLayout>
          <c:layoutTarget val="inner"/>
          <c:xMode val="edge"/>
          <c:yMode val="edge"/>
          <c:x val="0.27044351598907279"/>
          <c:y val="0.12757529853268054"/>
          <c:w val="0.48681678183084259"/>
          <c:h val="0.81032754114994265"/>
        </c:manualLayout>
      </c:layout>
      <c:pieChart>
        <c:varyColors val="1"/>
        <c:dLbls>
          <c:dLblPos val="bestFit"/>
          <c:showLegendKey val="0"/>
          <c:showVal val="1"/>
          <c:showCatName val="0"/>
          <c:showSerName val="0"/>
          <c:showPercent val="0"/>
          <c:showBubbleSize val="0"/>
          <c:showLeaderLines val="0"/>
        </c:dLbls>
        <c:firstSliceAng val="220"/>
      </c:pieChart>
      <c:spPr>
        <a:noFill/>
        <a:ln w="25400">
          <a:noFill/>
        </a:ln>
        <a:effectLst/>
      </c:spPr>
    </c:plotArea>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r>
              <a:rPr lang="bg-BG" sz="2000">
                <a:latin typeface="Helen Bg Light" panose="02000003080000020004" pitchFamily="50" charset="-52"/>
              </a:rPr>
              <a:t>СКЛЮЧЕНИ ДОГОВОРИ ПО ПРИОРИТЕТНИ</a:t>
            </a:r>
            <a:r>
              <a:rPr lang="bg-BG" sz="2000" baseline="0">
                <a:latin typeface="Helen Bg Light" panose="02000003080000020004" pitchFamily="50" charset="-52"/>
              </a:rPr>
              <a:t> ОСИ (В ЛЕВА)</a:t>
            </a:r>
            <a:endParaRPr lang="en-US" sz="2000">
              <a:latin typeface="Helen Bg Light" panose="02000003080000020004" pitchFamily="50" charset="-52"/>
            </a:endParaRPr>
          </a:p>
        </c:rich>
      </c:tx>
      <c:layout>
        <c:manualLayout>
          <c:xMode val="edge"/>
          <c:yMode val="edge"/>
          <c:x val="0.13975681611227167"/>
          <c:y val="1.8390754380693475E-2"/>
        </c:manualLayout>
      </c:layout>
      <c:overlay val="0"/>
      <c:spPr>
        <a:noFill/>
        <a:ln>
          <a:noFill/>
        </a:ln>
        <a:effectLst/>
      </c:spPr>
      <c:txPr>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title>
    <c:autoTitleDeleted val="0"/>
    <c:plotArea>
      <c:layout>
        <c:manualLayout>
          <c:layoutTarget val="inner"/>
          <c:xMode val="edge"/>
          <c:yMode val="edge"/>
          <c:x val="0.27044351598907279"/>
          <c:y val="0.12757529853268054"/>
          <c:w val="0.48681678183084259"/>
          <c:h val="0.81032754114994265"/>
        </c:manualLayout>
      </c:layout>
      <c:pieChart>
        <c:varyColors val="1"/>
        <c:dLbls>
          <c:dLblPos val="bestFit"/>
          <c:showLegendKey val="0"/>
          <c:showVal val="1"/>
          <c:showCatName val="0"/>
          <c:showSerName val="0"/>
          <c:showPercent val="0"/>
          <c:showBubbleSize val="0"/>
          <c:showLeaderLines val="0"/>
        </c:dLbls>
        <c:firstSliceAng val="220"/>
      </c:pieChart>
      <c:spPr>
        <a:noFill/>
        <a:ln>
          <a:noFill/>
        </a:ln>
        <a:effectLst/>
      </c:spPr>
    </c:plotArea>
    <c:plotVisOnly val="1"/>
    <c:dispBlanksAs val="gap"/>
    <c:showDLblsOverMax val="0"/>
  </c:chart>
  <c:spPr>
    <a:noFill/>
    <a:ln>
      <a:noFill/>
    </a:ln>
    <a:effectLst/>
  </c:spPr>
  <c:txPr>
    <a:bodyPr/>
    <a:lstStyle/>
    <a:p>
      <a:pPr>
        <a:defRPr/>
      </a:pPr>
      <a:endParaRPr lang="bg-BG"/>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r>
              <a:rPr lang="bg-BG" sz="2000" b="1">
                <a:latin typeface="Helen Bg Light" panose="02000003080000020004" pitchFamily="50" charset="-52"/>
              </a:rPr>
              <a:t>СКЛЮЧЕНИ ДОГОВОРИ ПО ПРИОРИТЕТНИ</a:t>
            </a:r>
            <a:r>
              <a:rPr lang="bg-BG" sz="2000" b="1" baseline="0">
                <a:latin typeface="Helen Bg Light" panose="02000003080000020004" pitchFamily="50" charset="-52"/>
              </a:rPr>
              <a:t> ОСИ (В ЛЕВА)</a:t>
            </a:r>
            <a:endParaRPr lang="en-US" sz="2000" b="1">
              <a:latin typeface="Helen Bg Light" panose="02000003080000020004" pitchFamily="50" charset="-52"/>
            </a:endParaRPr>
          </a:p>
        </c:rich>
      </c:tx>
      <c:layout>
        <c:manualLayout>
          <c:xMode val="edge"/>
          <c:yMode val="edge"/>
          <c:x val="0.13975681611227167"/>
          <c:y val="1.8390754380693475E-2"/>
        </c:manualLayout>
      </c:layout>
      <c:overlay val="0"/>
      <c:spPr>
        <a:noFill/>
        <a:ln>
          <a:noFill/>
        </a:ln>
        <a:effectLst/>
      </c:spPr>
      <c:txPr>
        <a:bodyPr rot="0" spcFirstLastPara="1" vertOverflow="ellipsis" vert="horz" wrap="square" anchor="ctr" anchorCtr="1"/>
        <a:lstStyle/>
        <a:p>
          <a:pPr algn="ctr">
            <a:defRPr sz="2000" b="1" i="0" u="none" strike="noStrike" kern="1200" baseline="0">
              <a:solidFill>
                <a:schemeClr val="tx1">
                  <a:lumMod val="65000"/>
                  <a:lumOff val="35000"/>
                </a:schemeClr>
              </a:solidFill>
              <a:latin typeface="Helen Bg Light" panose="02000003080000020004" pitchFamily="50" charset="-52"/>
              <a:ea typeface="+mn-ea"/>
              <a:cs typeface="+mn-cs"/>
            </a:defRPr>
          </a:pPr>
          <a:endParaRPr lang="bg-BG"/>
        </a:p>
      </c:txPr>
    </c:title>
    <c:autoTitleDeleted val="0"/>
    <c:plotArea>
      <c:layout>
        <c:manualLayout>
          <c:layoutTarget val="inner"/>
          <c:xMode val="edge"/>
          <c:yMode val="edge"/>
          <c:x val="0.27044351598907279"/>
          <c:y val="0.12757529853268054"/>
          <c:w val="0.48681678183084259"/>
          <c:h val="0.81032754114994265"/>
        </c:manualLayout>
      </c:layout>
      <c:pieChart>
        <c:varyColors val="1"/>
        <c:dLbls>
          <c:dLblPos val="bestFit"/>
          <c:showLegendKey val="0"/>
          <c:showVal val="1"/>
          <c:showCatName val="0"/>
          <c:showSerName val="0"/>
          <c:showPercent val="0"/>
          <c:showBubbleSize val="0"/>
          <c:showLeaderLines val="0"/>
        </c:dLbls>
        <c:firstSliceAng val="220"/>
      </c:pieChart>
      <c:spPr>
        <a:noFill/>
        <a:ln w="25400">
          <a:noFill/>
        </a:ln>
        <a:effectLst/>
      </c:spPr>
    </c:plotArea>
    <c:plotVisOnly val="1"/>
    <c:dispBlanksAs val="gap"/>
    <c:showDLblsOverMax val="0"/>
  </c:chart>
  <c:spPr>
    <a:noFill/>
    <a:ln>
      <a:noFill/>
    </a:ln>
    <a:effectLst/>
  </c:spPr>
  <c:txPr>
    <a:bodyPr/>
    <a:lstStyle/>
    <a:p>
      <a:pPr>
        <a:defRPr/>
      </a:pPr>
      <a:endParaRPr lang="bg-BG"/>
    </a:p>
  </c:txPr>
  <c:externalData r:id="rId3">
    <c:autoUpdate val="0"/>
  </c:externalData>
</c:chartSpace>
</file>

<file path=ppt/charts/colors1.xml><?xml version="1.0" encoding="utf-8"?>
<cs:colorStyle xmlns:cs="http://schemas.microsoft.com/office/drawing/2012/chartStyle" xmlns:a="http://schemas.openxmlformats.org/drawingml/2006/main" meth="withinLinear" id="16">
  <a:schemeClr val="accent3"/>
</cs:colorStyle>
</file>

<file path=ppt/charts/colors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withinLinear" id="16">
  <a:schemeClr val="accent3"/>
</cs:colorStyle>
</file>

<file path=ppt/charts/colors4.xml><?xml version="1.0" encoding="utf-8"?>
<cs:colorStyle xmlns:cs="http://schemas.microsoft.com/office/drawing/2012/chartStyle" xmlns:a="http://schemas.openxmlformats.org/drawingml/2006/main" meth="withinLinear" id="16">
  <a:schemeClr val="accent3"/>
</cs:colorStyle>
</file>

<file path=ppt/charts/colors5.xml><?xml version="1.0" encoding="utf-8"?>
<cs:colorStyle xmlns:cs="http://schemas.microsoft.com/office/drawing/2012/chartStyle" xmlns:a="http://schemas.openxmlformats.org/drawingml/2006/main" meth="withinLinear" id="16">
  <a:schemeClr val="accent3"/>
</cs:colorStyle>
</file>

<file path=ppt/charts/colors6.xml><?xml version="1.0" encoding="utf-8"?>
<cs:colorStyle xmlns:cs="http://schemas.microsoft.com/office/drawing/2012/chartStyle" xmlns:a="http://schemas.openxmlformats.org/drawingml/2006/main" meth="withinLinear" id="16">
  <a:schemeClr val="accent3"/>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5">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3.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5.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6.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72335" cy="498236"/>
          </a:xfrm>
          <a:prstGeom prst="rect">
            <a:avLst/>
          </a:prstGeom>
        </p:spPr>
        <p:txBody>
          <a:bodyPr vert="horz" lIns="91440" tIns="45720" rIns="91440" bIns="45720" rtlCol="0"/>
          <a:lstStyle>
            <a:lvl1pPr algn="l">
              <a:defRPr sz="1200"/>
            </a:lvl1pPr>
          </a:lstStyle>
          <a:p>
            <a:endParaRPr lang="bg-BG"/>
          </a:p>
        </p:txBody>
      </p:sp>
      <p:sp>
        <p:nvSpPr>
          <p:cNvPr id="3" name="Date Placeholder 2"/>
          <p:cNvSpPr>
            <a:spLocks noGrp="1"/>
          </p:cNvSpPr>
          <p:nvPr>
            <p:ph type="dt" sz="quarter" idx="1"/>
          </p:nvPr>
        </p:nvSpPr>
        <p:spPr>
          <a:xfrm>
            <a:off x="3884065" y="0"/>
            <a:ext cx="2972335" cy="498236"/>
          </a:xfrm>
          <a:prstGeom prst="rect">
            <a:avLst/>
          </a:prstGeom>
        </p:spPr>
        <p:txBody>
          <a:bodyPr vert="horz" lIns="91440" tIns="45720" rIns="91440" bIns="45720" rtlCol="0"/>
          <a:lstStyle>
            <a:lvl1pPr algn="r">
              <a:defRPr sz="1200"/>
            </a:lvl1pPr>
          </a:lstStyle>
          <a:p>
            <a:endParaRPr lang="bg-BG"/>
          </a:p>
        </p:txBody>
      </p:sp>
      <p:sp>
        <p:nvSpPr>
          <p:cNvPr id="4" name="Footer Placeholder 3"/>
          <p:cNvSpPr>
            <a:spLocks noGrp="1"/>
          </p:cNvSpPr>
          <p:nvPr>
            <p:ph type="ftr" sz="quarter" idx="2"/>
          </p:nvPr>
        </p:nvSpPr>
        <p:spPr>
          <a:xfrm>
            <a:off x="1" y="9428403"/>
            <a:ext cx="2972335" cy="498236"/>
          </a:xfrm>
          <a:prstGeom prst="rect">
            <a:avLst/>
          </a:prstGeom>
        </p:spPr>
        <p:txBody>
          <a:bodyPr vert="horz" lIns="91440" tIns="45720" rIns="91440" bIns="45720" rtlCol="0" anchor="b"/>
          <a:lstStyle>
            <a:lvl1pPr algn="l">
              <a:defRPr sz="1200"/>
            </a:lvl1pPr>
          </a:lstStyle>
          <a:p>
            <a:endParaRPr lang="bg-BG"/>
          </a:p>
        </p:txBody>
      </p:sp>
      <p:sp>
        <p:nvSpPr>
          <p:cNvPr id="5" name="Slide Number Placeholder 4"/>
          <p:cNvSpPr>
            <a:spLocks noGrp="1"/>
          </p:cNvSpPr>
          <p:nvPr>
            <p:ph type="sldNum" sz="quarter" idx="3"/>
          </p:nvPr>
        </p:nvSpPr>
        <p:spPr>
          <a:xfrm>
            <a:off x="3884065" y="9428403"/>
            <a:ext cx="2972335" cy="498236"/>
          </a:xfrm>
          <a:prstGeom prst="rect">
            <a:avLst/>
          </a:prstGeom>
        </p:spPr>
        <p:txBody>
          <a:bodyPr vert="horz" lIns="91440" tIns="45720" rIns="91440" bIns="45720" rtlCol="0" anchor="b"/>
          <a:lstStyle>
            <a:lvl1pPr algn="r">
              <a:defRPr sz="1200"/>
            </a:lvl1pPr>
          </a:lstStyle>
          <a:p>
            <a:fld id="{79A42B3C-236E-43F2-BBA9-9069033DCA38}" type="slidenum">
              <a:rPr lang="bg-BG" smtClean="0"/>
              <a:t>‹#›</a:t>
            </a:fld>
            <a:endParaRPr lang="bg-BG"/>
          </a:p>
        </p:txBody>
      </p:sp>
    </p:spTree>
    <p:extLst>
      <p:ext uri="{BB962C8B-B14F-4D97-AF65-F5344CB8AC3E}">
        <p14:creationId xmlns:p14="http://schemas.microsoft.com/office/powerpoint/2010/main" val="528827985"/>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443218" y="282799"/>
            <a:ext cx="3971566" cy="2808312"/>
          </a:xfrm>
          <a:prstGeom prst="rect">
            <a:avLst/>
          </a:prstGeom>
          <a:noFill/>
          <a:ln w="12700">
            <a:solidFill>
              <a:prstClr val="black"/>
            </a:solidFill>
          </a:ln>
        </p:spPr>
        <p:txBody>
          <a:bodyPr vert="horz" lIns="91440" tIns="45720" rIns="91440" bIns="45720" rtlCol="0" anchor="ctr"/>
          <a:lstStyle/>
          <a:p>
            <a:endParaRPr lang="bg-BG"/>
          </a:p>
        </p:txBody>
      </p:sp>
      <p:sp>
        <p:nvSpPr>
          <p:cNvPr id="5" name="Notes Placeholder 4"/>
          <p:cNvSpPr>
            <a:spLocks noGrp="1"/>
          </p:cNvSpPr>
          <p:nvPr>
            <p:ph type="body" sz="quarter" idx="3"/>
          </p:nvPr>
        </p:nvSpPr>
        <p:spPr>
          <a:xfrm>
            <a:off x="332656" y="3379143"/>
            <a:ext cx="6192688" cy="6264696"/>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Tree>
    <p:extLst>
      <p:ext uri="{BB962C8B-B14F-4D97-AF65-F5344CB8AC3E}">
        <p14:creationId xmlns:p14="http://schemas.microsoft.com/office/powerpoint/2010/main" val="2811946080"/>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p:spPr>
      </p:sp>
      <p:sp>
        <p:nvSpPr>
          <p:cNvPr id="3" name="Notes Placeholder 2"/>
          <p:cNvSpPr>
            <a:spLocks noGrp="1"/>
          </p:cNvSpPr>
          <p:nvPr>
            <p:ph type="body" idx="1"/>
          </p:nvPr>
        </p:nvSpPr>
        <p:spPr/>
        <p:txBody>
          <a:bodyPr/>
          <a:lstStyle/>
          <a:p>
            <a:endParaRPr lang="bg-BG" dirty="0"/>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t>1</a:t>
            </a:fld>
            <a:endParaRPr lang="bg-BG"/>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p>
        </p:txBody>
      </p:sp>
    </p:spTree>
    <p:extLst>
      <p:ext uri="{BB962C8B-B14F-4D97-AF65-F5344CB8AC3E}">
        <p14:creationId xmlns:p14="http://schemas.microsoft.com/office/powerpoint/2010/main" val="39953703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p:spPr>
      </p:sp>
      <p:sp>
        <p:nvSpPr>
          <p:cNvPr id="3" name="Notes Placeholder 2"/>
          <p:cNvSpPr>
            <a:spLocks noGrp="1"/>
          </p:cNvSpPr>
          <p:nvPr>
            <p:ph type="body" idx="1"/>
          </p:nvPr>
        </p:nvSpPr>
        <p:spPr/>
        <p:txBody>
          <a:bodyPr/>
          <a:lstStyle/>
          <a:p>
            <a:pPr algn="just">
              <a:lnSpc>
                <a:spcPct val="115000"/>
              </a:lnSpc>
              <a:spcBef>
                <a:spcPts val="0"/>
              </a:spcBef>
              <a:spcAft>
                <a:spcPts val="0"/>
              </a:spcAft>
            </a:pPr>
            <a:r>
              <a:rPr lang="bg-BG" sz="1100" dirty="0" smtClean="0"/>
              <a:t>Поради изразен интерес от областните администрации за предоставяне на финансиране от ОПДУ за провеждане на обучения за техните служители </a:t>
            </a:r>
            <a:r>
              <a:rPr lang="bg-BG" sz="1050" b="1" dirty="0" smtClean="0">
                <a:solidFill>
                  <a:prstClr val="black"/>
                </a:solidFill>
                <a:latin typeface="Helen Bg Light" panose="02000003080000020004"/>
              </a:rPr>
              <a:t>през 2018 г., УО на ОПДУ е обобщил информацията за необходимите обучения. </a:t>
            </a:r>
          </a:p>
          <a:p>
            <a:pPr algn="just">
              <a:lnSpc>
                <a:spcPct val="115000"/>
              </a:lnSpc>
              <a:spcBef>
                <a:spcPts val="0"/>
              </a:spcBef>
              <a:spcAft>
                <a:spcPts val="0"/>
              </a:spcAft>
            </a:pPr>
            <a:r>
              <a:rPr lang="bg-BG" sz="1050" b="1" dirty="0" smtClean="0">
                <a:solidFill>
                  <a:prstClr val="black"/>
                </a:solidFill>
                <a:latin typeface="Helen Bg Light" panose="02000003080000020004"/>
              </a:rPr>
              <a:t>Анализът показва, че </a:t>
            </a:r>
            <a:r>
              <a:rPr lang="bg-BG" sz="1100" dirty="0" smtClean="0"/>
              <a:t>голяма част от темите, включени в Обобщената справка относно идентифицираните потребности от обучения на служителите от 18 областни администрации, получени от областния управител на Област Ловеч са много близки или идентични с обучения, които са включени както в Каталога на Института по публична администрация (ИПА) за 2018 г., така и в обхвата на проект „Работим за хората“ – укрепване капацитета на институциите за посрещане на предизвикателствата на съвременните публични политики“, който ИПА изпълнява в периода 2017-2019 г. по Оперативна програма „Добро управление“ (ОПДУ). Обученията по този проект за всички служители в администрацията, включително за служителите в областните администрации са безплатни. </a:t>
            </a:r>
          </a:p>
          <a:p>
            <a:pPr algn="just">
              <a:lnSpc>
                <a:spcPct val="115000"/>
              </a:lnSpc>
              <a:spcBef>
                <a:spcPts val="0"/>
              </a:spcBef>
              <a:spcAft>
                <a:spcPts val="0"/>
              </a:spcAft>
            </a:pPr>
            <a:r>
              <a:rPr lang="bg-BG" sz="1050" b="1" dirty="0" smtClean="0">
                <a:solidFill>
                  <a:prstClr val="black"/>
                </a:solidFill>
                <a:latin typeface="Helen Bg Light" panose="02000003080000020004"/>
              </a:rPr>
              <a:t> </a:t>
            </a:r>
            <a:endParaRPr lang="bg-BG" sz="1050" b="1" dirty="0">
              <a:solidFill>
                <a:prstClr val="black"/>
              </a:solidFill>
              <a:latin typeface="Helen Bg Light" panose="02000003080000020004"/>
            </a:endParaRPr>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t>10</a:t>
            </a:fld>
            <a:endParaRPr lang="bg-BG"/>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p>
        </p:txBody>
      </p:sp>
    </p:spTree>
    <p:extLst>
      <p:ext uri="{BB962C8B-B14F-4D97-AF65-F5344CB8AC3E}">
        <p14:creationId xmlns:p14="http://schemas.microsoft.com/office/powerpoint/2010/main" val="2941163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p:spPr>
      </p:sp>
      <p:sp>
        <p:nvSpPr>
          <p:cNvPr id="3" name="Notes Placeholder 2"/>
          <p:cNvSpPr>
            <a:spLocks noGrp="1"/>
          </p:cNvSpPr>
          <p:nvPr>
            <p:ph type="body" idx="1"/>
          </p:nvPr>
        </p:nvSpPr>
        <p:spPr/>
        <p:txBody>
          <a:bodyPr/>
          <a:lstStyle/>
          <a:p>
            <a:pPr algn="just"/>
            <a:r>
              <a:rPr lang="bg-BG" sz="1100" noProof="0" dirty="0" smtClean="0">
                <a:latin typeface="Times New Roman" panose="02020603050405020304" pitchFamily="18" charset="0"/>
                <a:cs typeface="Times New Roman" panose="02020603050405020304" pitchFamily="18" charset="0"/>
              </a:rPr>
              <a:t>Всички индикатори по </a:t>
            </a:r>
            <a:r>
              <a:rPr lang="bg-BG" sz="1100" noProof="0" dirty="0" err="1" smtClean="0">
                <a:latin typeface="Times New Roman" panose="02020603050405020304" pitchFamily="18" charset="0"/>
                <a:cs typeface="Times New Roman" panose="02020603050405020304" pitchFamily="18" charset="0"/>
              </a:rPr>
              <a:t>ПО</a:t>
            </a:r>
            <a:r>
              <a:rPr lang="bg-BG" sz="1100" noProof="0" dirty="0" smtClean="0">
                <a:latin typeface="Times New Roman" panose="02020603050405020304" pitchFamily="18" charset="0"/>
                <a:cs typeface="Times New Roman" panose="02020603050405020304" pitchFamily="18" charset="0"/>
              </a:rPr>
              <a:t> 1, включени в рамката за изпълнение за 2018 г., са </a:t>
            </a:r>
            <a:r>
              <a:rPr lang="bg-BG" sz="1100" noProof="0" dirty="0" err="1" smtClean="0">
                <a:latin typeface="Times New Roman" panose="02020603050405020304" pitchFamily="18" charset="0"/>
                <a:cs typeface="Times New Roman" panose="02020603050405020304" pitchFamily="18" charset="0"/>
              </a:rPr>
              <a:t>наддоговорени</a:t>
            </a:r>
            <a:r>
              <a:rPr lang="bg-BG" sz="1100" noProof="0" dirty="0" smtClean="0">
                <a:latin typeface="Times New Roman" panose="02020603050405020304" pitchFamily="18" charset="0"/>
                <a:cs typeface="Times New Roman" panose="02020603050405020304" pitchFamily="18" charset="0"/>
              </a:rPr>
              <a:t>: </a:t>
            </a:r>
          </a:p>
          <a:p>
            <a:pPr algn="just"/>
            <a:r>
              <a:rPr lang="bg-BG" sz="1100" noProof="0" dirty="0" smtClean="0">
                <a:latin typeface="Times New Roman" panose="02020603050405020304" pitchFamily="18" charset="0"/>
                <a:cs typeface="Times New Roman" panose="02020603050405020304" pitchFamily="18" charset="0"/>
              </a:rPr>
              <a:t>•	О1-3 - Администрации, подкрепени за въвеждане на комплексно административно обслужване. Целевата стойност за 2018 г. на този индикатор (28 броя) е </a:t>
            </a:r>
            <a:r>
              <a:rPr lang="bg-BG" sz="1100" noProof="0" dirty="0" err="1" smtClean="0">
                <a:latin typeface="Times New Roman" panose="02020603050405020304" pitchFamily="18" charset="0"/>
                <a:cs typeface="Times New Roman" panose="02020603050405020304" pitchFamily="18" charset="0"/>
              </a:rPr>
              <a:t>наддоговорена</a:t>
            </a:r>
            <a:r>
              <a:rPr lang="bg-BG" sz="1100" noProof="0" dirty="0" smtClean="0">
                <a:latin typeface="Times New Roman" panose="02020603050405020304" pitchFamily="18" charset="0"/>
                <a:cs typeface="Times New Roman" panose="02020603050405020304" pitchFamily="18" charset="0"/>
              </a:rPr>
              <a:t> с 27 броя администрации, подкрепени  за въвеждане на принципите на комплексното административно обслужване (КАО), в съответствие с Базисния модел на комплексно административно обслужване, </a:t>
            </a:r>
            <a:r>
              <a:rPr lang="bg-BG" sz="1100" noProof="0" dirty="0" err="1" smtClean="0">
                <a:latin typeface="Times New Roman" panose="02020603050405020304" pitchFamily="18" charset="0"/>
                <a:cs typeface="Times New Roman" panose="02020603050405020304" pitchFamily="18" charset="0"/>
              </a:rPr>
              <a:t>Административнопроцесуалния</a:t>
            </a:r>
            <a:r>
              <a:rPr lang="bg-BG" sz="1100" noProof="0" dirty="0" smtClean="0">
                <a:latin typeface="Times New Roman" panose="02020603050405020304" pitchFamily="18" charset="0"/>
                <a:cs typeface="Times New Roman" panose="02020603050405020304" pitchFamily="18" charset="0"/>
              </a:rPr>
              <a:t> кодекс и Наредбата за административното обслужване. Следва да се отбележи, че изпълнението на целевата стойност на индикатора за 2018 г. зависи изцяло от успешното приключване на проект „Трансформация на модела на административно обслужване“ на АМС от ИГРП 2015 г.</a:t>
            </a:r>
          </a:p>
          <a:p>
            <a:pPr algn="just"/>
            <a:r>
              <a:rPr lang="bg-BG" sz="1100" noProof="0" dirty="0" smtClean="0">
                <a:latin typeface="Times New Roman" panose="02020603050405020304" pitchFamily="18" charset="0"/>
                <a:cs typeface="Times New Roman" panose="02020603050405020304" pitchFamily="18" charset="0"/>
              </a:rPr>
              <a:t>•	О1-4 - Брой общински услуги, подкрепени за стандартизиране. Целевата стойност на индикатора за 2018 г. (5 броя) е </a:t>
            </a:r>
            <a:r>
              <a:rPr lang="bg-BG" sz="1100" noProof="0" dirty="0" err="1" smtClean="0">
                <a:latin typeface="Times New Roman" panose="02020603050405020304" pitchFamily="18" charset="0"/>
                <a:cs typeface="Times New Roman" panose="02020603050405020304" pitchFamily="18" charset="0"/>
              </a:rPr>
              <a:t>наддоговорена</a:t>
            </a:r>
            <a:r>
              <a:rPr lang="bg-BG" sz="1100" noProof="0" dirty="0" smtClean="0">
                <a:latin typeface="Times New Roman" panose="02020603050405020304" pitchFamily="18" charset="0"/>
                <a:cs typeface="Times New Roman" panose="02020603050405020304" pitchFamily="18" charset="0"/>
              </a:rPr>
              <a:t> с 12 броя административни услуги, предоставяни от общинските администрации, включени в Административния регистър, подкрепени за установяване на унифицирани изисквания, правила и процедури. </a:t>
            </a:r>
          </a:p>
          <a:p>
            <a:pPr algn="just"/>
            <a:r>
              <a:rPr lang="bg-BG" sz="1100" noProof="0" dirty="0" smtClean="0">
                <a:latin typeface="Times New Roman" panose="02020603050405020304" pitchFamily="18" charset="0"/>
                <a:cs typeface="Times New Roman" panose="02020603050405020304" pitchFamily="18" charset="0"/>
              </a:rPr>
              <a:t>•	О1-7 - Брой подкрепени регистри. Целевата стойност на индикатора за 2018 г. (20 броя) е </a:t>
            </a:r>
            <a:r>
              <a:rPr lang="bg-BG" sz="1100" noProof="0" dirty="0" err="1" smtClean="0">
                <a:latin typeface="Times New Roman" panose="02020603050405020304" pitchFamily="18" charset="0"/>
                <a:cs typeface="Times New Roman" panose="02020603050405020304" pitchFamily="18" charset="0"/>
              </a:rPr>
              <a:t>наддоговорена</a:t>
            </a:r>
            <a:r>
              <a:rPr lang="bg-BG" sz="1100" noProof="0" dirty="0" smtClean="0">
                <a:latin typeface="Times New Roman" panose="02020603050405020304" pitchFamily="18" charset="0"/>
                <a:cs typeface="Times New Roman" panose="02020603050405020304" pitchFamily="18" charset="0"/>
              </a:rPr>
              <a:t> с 59 броя подкрепени регистри, включително структурирани бази данни, на централно и областно ниво, за които съществува нормативно основание и нормативно определен ред за вписване, заличаване и удостоверяване на обстоятелства. </a:t>
            </a:r>
          </a:p>
          <a:p>
            <a:pPr algn="just"/>
            <a:r>
              <a:rPr lang="bg-BG" sz="1100" noProof="0" dirty="0" smtClean="0">
                <a:latin typeface="Times New Roman" panose="02020603050405020304" pitchFamily="18" charset="0"/>
                <a:cs typeface="Times New Roman" panose="02020603050405020304" pitchFamily="18" charset="0"/>
              </a:rPr>
              <a:t>•	О1-8 - Подкрепени електронни услуги за предоставянето им в транзакционен режим. Целевата стойност на индикатора за 2018 г. (150 броя) е </a:t>
            </a:r>
            <a:r>
              <a:rPr lang="bg-BG" sz="1100" noProof="0" dirty="0" err="1" smtClean="0">
                <a:latin typeface="Times New Roman" panose="02020603050405020304" pitchFamily="18" charset="0"/>
                <a:cs typeface="Times New Roman" panose="02020603050405020304" pitchFamily="18" charset="0"/>
              </a:rPr>
              <a:t>наддоговорена</a:t>
            </a:r>
            <a:r>
              <a:rPr lang="bg-BG" sz="1100" noProof="0" dirty="0" smtClean="0">
                <a:latin typeface="Times New Roman" panose="02020603050405020304" pitchFamily="18" charset="0"/>
                <a:cs typeface="Times New Roman" panose="02020603050405020304" pitchFamily="18" charset="0"/>
              </a:rPr>
              <a:t> със 77 броя административни услуги, вписани в Административния регистър, подкрепени за предоставяне на Ниво 3 или Ниво 4, съгласно Наредбата за административния регистър. Въпреки </a:t>
            </a:r>
            <a:r>
              <a:rPr lang="bg-BG" sz="1100" noProof="0" dirty="0" err="1" smtClean="0">
                <a:latin typeface="Times New Roman" panose="02020603050405020304" pitchFamily="18" charset="0"/>
                <a:cs typeface="Times New Roman" panose="02020603050405020304" pitchFamily="18" charset="0"/>
              </a:rPr>
              <a:t>наддоговорената</a:t>
            </a:r>
            <a:r>
              <a:rPr lang="bg-BG" sz="1100" noProof="0" dirty="0" smtClean="0">
                <a:latin typeface="Times New Roman" panose="02020603050405020304" pitchFamily="18" charset="0"/>
                <a:cs typeface="Times New Roman" panose="02020603050405020304" pitchFamily="18" charset="0"/>
              </a:rPr>
              <a:t> стойност за 2018 г., налице е съществен риск за изпълнение на целевата стойност за 2023 г., а именно 850 броя подкрепени електронни услуги. </a:t>
            </a:r>
          </a:p>
          <a:p>
            <a:pPr algn="just"/>
            <a:r>
              <a:rPr lang="bg-BG" sz="1100" noProof="0" dirty="0" smtClean="0">
                <a:latin typeface="Times New Roman" panose="02020603050405020304" pitchFamily="18" charset="0"/>
                <a:cs typeface="Times New Roman" panose="02020603050405020304" pitchFamily="18" charset="0"/>
              </a:rPr>
              <a:t>•	F-1 – Сертифицирани средства. Целевата стойност на индикатора за 2018 г. е 41 178 652,33 лв. Видно от информацията по-горе, към настоящия момент по </a:t>
            </a:r>
            <a:r>
              <a:rPr lang="bg-BG" sz="1100" noProof="0" dirty="0" err="1" smtClean="0">
                <a:latin typeface="Times New Roman" panose="02020603050405020304" pitchFamily="18" charset="0"/>
                <a:cs typeface="Times New Roman" panose="02020603050405020304" pitchFamily="18" charset="0"/>
              </a:rPr>
              <a:t>ПО</a:t>
            </a:r>
            <a:r>
              <a:rPr lang="bg-BG" sz="1100" noProof="0" dirty="0" smtClean="0">
                <a:latin typeface="Times New Roman" panose="02020603050405020304" pitchFamily="18" charset="0"/>
                <a:cs typeface="Times New Roman" panose="02020603050405020304" pitchFamily="18" charset="0"/>
              </a:rPr>
              <a:t> 1 са договорени общо 95 460 313,65 лв. Сертифицирани са 2 073 132,51 лв.</a:t>
            </a:r>
          </a:p>
          <a:p>
            <a:pPr algn="just"/>
            <a:endParaRPr lang="bg-BG" sz="11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solidFill>
                  <a:prstClr val="black"/>
                </a:solidFill>
              </a:rPr>
              <a:pPr/>
              <a:t>11</a:t>
            </a:fld>
            <a:endParaRPr lang="bg-BG">
              <a:solidFill>
                <a:prstClr val="black"/>
              </a:solidFill>
            </a:endParaRPr>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solidFill>
                <a:prstClr val="black"/>
              </a:solidFill>
            </a:endParaRPr>
          </a:p>
        </p:txBody>
      </p:sp>
    </p:spTree>
    <p:extLst>
      <p:ext uri="{BB962C8B-B14F-4D97-AF65-F5344CB8AC3E}">
        <p14:creationId xmlns:p14="http://schemas.microsoft.com/office/powerpoint/2010/main" val="32013557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p:spPr>
      </p:sp>
      <p:sp>
        <p:nvSpPr>
          <p:cNvPr id="3" name="Notes Placeholder 2"/>
          <p:cNvSpPr>
            <a:spLocks noGrp="1"/>
          </p:cNvSpPr>
          <p:nvPr>
            <p:ph type="body" idx="1"/>
          </p:nvPr>
        </p:nvSpPr>
        <p:spPr/>
        <p:txBody>
          <a:bodyPr/>
          <a:lstStyle/>
          <a:p>
            <a:pPr algn="just"/>
            <a:r>
              <a:rPr lang="bg-BG" sz="1100" noProof="0" dirty="0" smtClean="0">
                <a:latin typeface="Times New Roman" panose="02020603050405020304" pitchFamily="18" charset="0"/>
                <a:cs typeface="Times New Roman" panose="02020603050405020304" pitchFamily="18" charset="0"/>
              </a:rPr>
              <a:t>От индикаторите, включени в рамката за изпълнение за 2018 г. към момента </a:t>
            </a:r>
            <a:r>
              <a:rPr lang="bg-BG" sz="1100" b="1" noProof="0" dirty="0" smtClean="0">
                <a:latin typeface="Times New Roman" panose="02020603050405020304" pitchFamily="18" charset="0"/>
                <a:cs typeface="Times New Roman" panose="02020603050405020304" pitchFamily="18" charset="0"/>
              </a:rPr>
              <a:t>не е обезпечено</a:t>
            </a:r>
            <a:r>
              <a:rPr lang="bg-BG" sz="1100" noProof="0" dirty="0" smtClean="0">
                <a:latin typeface="Times New Roman" panose="02020603050405020304" pitchFamily="18" charset="0"/>
                <a:cs typeface="Times New Roman" panose="02020603050405020304" pitchFamily="18" charset="0"/>
              </a:rPr>
              <a:t> постигането на целевата стойност </a:t>
            </a:r>
            <a:r>
              <a:rPr lang="bg-BG" sz="1100" b="1" noProof="0" dirty="0" smtClean="0">
                <a:latin typeface="Times New Roman" panose="02020603050405020304" pitchFamily="18" charset="0"/>
                <a:cs typeface="Times New Roman" panose="02020603050405020304" pitchFamily="18" charset="0"/>
              </a:rPr>
              <a:t>единствено на индикатор СО20</a:t>
            </a:r>
            <a:r>
              <a:rPr lang="bg-BG" sz="1100" noProof="0" dirty="0" smtClean="0">
                <a:latin typeface="Times New Roman" panose="02020603050405020304" pitchFamily="18" charset="0"/>
                <a:cs typeface="Times New Roman" panose="02020603050405020304" pitchFamily="18" charset="0"/>
              </a:rPr>
              <a:t>. </a:t>
            </a:r>
          </a:p>
          <a:p>
            <a:pPr algn="just"/>
            <a:r>
              <a:rPr lang="bg-BG" sz="1100" noProof="0" dirty="0" smtClean="0">
                <a:latin typeface="Times New Roman" panose="02020603050405020304" pitchFamily="18" charset="0"/>
                <a:cs typeface="Times New Roman" panose="02020603050405020304" pitchFamily="18" charset="0"/>
              </a:rPr>
              <a:t>Процедура „Повишаване на гражданското участие в процесите на формулиране, изпълнение и мониторинг на политики и законодателство“ беше включена в ИГРП 2016, но предвид промяната в начина на изпълнение на Специфична цел 3 на Приоритетна ос 2, одобрена от Комитета за наблюдение през м. декември 2016 г., необходимостта от техническа промяна на ОПДУ, създаване на </a:t>
            </a:r>
            <a:r>
              <a:rPr lang="bg-BG" sz="1100" noProof="0" dirty="0" err="1" smtClean="0">
                <a:latin typeface="Times New Roman" panose="02020603050405020304" pitchFamily="18" charset="0"/>
                <a:cs typeface="Times New Roman" panose="02020603050405020304" pitchFamily="18" charset="0"/>
              </a:rPr>
              <a:t>подкомитет</a:t>
            </a:r>
            <a:r>
              <a:rPr lang="bg-BG" sz="1100" noProof="0" dirty="0" smtClean="0">
                <a:latin typeface="Times New Roman" panose="02020603050405020304" pitchFamily="18" charset="0"/>
                <a:cs typeface="Times New Roman" panose="02020603050405020304" pitchFamily="18" charset="0"/>
              </a:rPr>
              <a:t> към КН на ОПДУ, както и избор на изпълнител, който да разработи Насоките за кандидатстване по процедурата и приложенията към тях, процедурата беше отложена и включена в ИГРП 2017. </a:t>
            </a:r>
          </a:p>
          <a:p>
            <a:pPr algn="just"/>
            <a:endParaRPr lang="bg-BG" sz="1100" noProof="0" dirty="0" smtClean="0">
              <a:latin typeface="Times New Roman" panose="02020603050405020304" pitchFamily="18" charset="0"/>
              <a:cs typeface="Times New Roman" panose="02020603050405020304" pitchFamily="18" charset="0"/>
            </a:endParaRPr>
          </a:p>
          <a:p>
            <a:pPr algn="just"/>
            <a:r>
              <a:rPr lang="bg-BG" sz="1100" noProof="0" dirty="0" smtClean="0">
                <a:latin typeface="Times New Roman" panose="02020603050405020304" pitchFamily="18" charset="0"/>
                <a:cs typeface="Times New Roman" panose="02020603050405020304" pitchFamily="18" charset="0"/>
              </a:rPr>
              <a:t>Обществена поръчка с предмет „Консултантска подкрепа на УО на ОПДУ за подготовката и провеждането на процедура за предоставяне на безвъзмездна финансова помощ чрез подбор на проектни предложения за НПО и СИП по Специфична цел 3 „Увеличаване на гражданското участие в процеса на формиране и контрол на изпълнението на политики” на Приоритетна ос 2 „Ефективно и професионално управление в партньорство с гражданското общество и бизнеса“ беше обявена на 06.10.2017 г., като крайният срок за подаване на оферти бе 08.11.2017 г. </a:t>
            </a:r>
          </a:p>
          <a:p>
            <a:pPr algn="just"/>
            <a:endParaRPr lang="bg-BG" sz="1100" noProof="0" dirty="0" smtClean="0">
              <a:latin typeface="Times New Roman" panose="02020603050405020304" pitchFamily="18" charset="0"/>
              <a:cs typeface="Times New Roman" panose="02020603050405020304" pitchFamily="18" charset="0"/>
            </a:endParaRPr>
          </a:p>
          <a:p>
            <a:pPr algn="just"/>
            <a:r>
              <a:rPr lang="bg-BG" sz="1100" noProof="0" dirty="0" smtClean="0">
                <a:latin typeface="Times New Roman" panose="02020603050405020304" pitchFamily="18" charset="0"/>
                <a:cs typeface="Times New Roman" panose="02020603050405020304" pitchFamily="18" charset="0"/>
              </a:rPr>
              <a:t>Предвид необходимото технологично време за оценка на офертите, както и за сключване на договор с избрания изпълнител, може да се очаква изпълнителят да започне реално работа в края на м. декември 2017 г. Предвид необходимостта от провеждане на обществено обсъждане на Насоките за кандидатстване по процедурата, както и от съгласуването им с Министерство на финансите, процедурата може да бъде отворена за кандидатстване през второ тримесечие на 2018 г. Срокът за кандидатстване следва да бъде минимум три месеца (т.е. минимум до края на м. юни 2018 г.), след което изпълнителят ще разполага със срок от 90 дни за оценка на проектните предложения (т.е. оценката би следвало да приключи в края на м. септември 2018 г.). Предвид необходимостта от изпращане на документи от бенефициентите преди сключване на административен договор за БФП, може да се очаква, че договорите ще бъдат сключени в периода октомври-ноември 2018 г., а обучението за бенефициенти може да бъде проведено в началото на м. декември 2018 г. Предвид бюджета на процедурата от 10 млн. лв., при наличие на достатъчен интерес от страна на неправителствените организации, както и предвид факта, че в годишните доклади за изпълнението на ОПДУ, които се изпращат към ЕК е възприета практиката за отчитане на индикатори по проекти в изпълнение (а не по приключили проекти), все още съществува вероятност за постигането на целевата стойност на индикатор СО20 в края на 2018 г.</a:t>
            </a:r>
            <a:endParaRPr lang="bg-BG" sz="1100" noProof="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solidFill>
                  <a:prstClr val="black"/>
                </a:solidFill>
              </a:rPr>
              <a:pPr/>
              <a:t>12</a:t>
            </a:fld>
            <a:endParaRPr lang="bg-BG">
              <a:solidFill>
                <a:prstClr val="black"/>
              </a:solidFill>
            </a:endParaRPr>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solidFill>
                <a:prstClr val="black"/>
              </a:solidFill>
            </a:endParaRPr>
          </a:p>
        </p:txBody>
      </p:sp>
    </p:spTree>
    <p:extLst>
      <p:ext uri="{BB962C8B-B14F-4D97-AF65-F5344CB8AC3E}">
        <p14:creationId xmlns:p14="http://schemas.microsoft.com/office/powerpoint/2010/main" val="3205412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p:spPr>
      </p:sp>
      <p:sp>
        <p:nvSpPr>
          <p:cNvPr id="3" name="Notes Placeholder 2"/>
          <p:cNvSpPr>
            <a:spLocks noGrp="1"/>
          </p:cNvSpPr>
          <p:nvPr>
            <p:ph type="body" idx="1"/>
          </p:nvPr>
        </p:nvSpPr>
        <p:spPr/>
        <p:txBody>
          <a:bodyPr/>
          <a:lstStyle/>
          <a:p>
            <a:pPr algn="just">
              <a:lnSpc>
                <a:spcPct val="107000"/>
              </a:lnSpc>
              <a:spcAft>
                <a:spcPts val="600"/>
              </a:spcAft>
            </a:pPr>
            <a:r>
              <a:rPr lang="bg-BG" sz="1100" dirty="0" smtClean="0">
                <a:effectLst/>
                <a:latin typeface="Times New Roman" panose="02020603050405020304" pitchFamily="18" charset="0"/>
                <a:ea typeface="Calibri" panose="020F0502020204030204" pitchFamily="34" charset="0"/>
                <a:cs typeface="Times New Roman" panose="02020603050405020304" pitchFamily="18" charset="0"/>
              </a:rPr>
              <a:t>Видно от посочените данни всички включени в рамката за изпълнение за 2018 г. индикатори по </a:t>
            </a:r>
            <a:r>
              <a:rPr lang="bg-BG" sz="1100" dirty="0" err="1" smtClean="0">
                <a:effectLst/>
                <a:latin typeface="Times New Roman" panose="02020603050405020304" pitchFamily="18" charset="0"/>
                <a:ea typeface="Calibri" panose="020F0502020204030204" pitchFamily="34" charset="0"/>
                <a:cs typeface="Times New Roman" panose="02020603050405020304" pitchFamily="18" charset="0"/>
              </a:rPr>
              <a:t>ПО</a:t>
            </a:r>
            <a:r>
              <a:rPr lang="bg-BG" sz="1100" dirty="0" smtClean="0">
                <a:effectLst/>
                <a:latin typeface="Times New Roman" panose="02020603050405020304" pitchFamily="18" charset="0"/>
                <a:ea typeface="Calibri" panose="020F0502020204030204" pitchFamily="34" charset="0"/>
                <a:cs typeface="Times New Roman" panose="02020603050405020304" pitchFamily="18" charset="0"/>
              </a:rPr>
              <a:t> 3 </a:t>
            </a:r>
            <a:r>
              <a:rPr lang="bg-BG" sz="1100" b="1" dirty="0" smtClean="0">
                <a:effectLst/>
                <a:latin typeface="Times New Roman" panose="02020603050405020304" pitchFamily="18" charset="0"/>
                <a:ea typeface="Calibri" panose="020F0502020204030204" pitchFamily="34" charset="0"/>
                <a:cs typeface="Times New Roman" panose="02020603050405020304" pitchFamily="18" charset="0"/>
              </a:rPr>
              <a:t>са </a:t>
            </a:r>
            <a:r>
              <a:rPr lang="bg-BG" sz="1100" b="1" dirty="0" err="1" smtClean="0">
                <a:effectLst/>
                <a:latin typeface="Times New Roman" panose="02020603050405020304" pitchFamily="18" charset="0"/>
                <a:ea typeface="Calibri" panose="020F0502020204030204" pitchFamily="34" charset="0"/>
                <a:cs typeface="Times New Roman" panose="02020603050405020304" pitchFamily="18" charset="0"/>
              </a:rPr>
              <a:t>наддоговорени</a:t>
            </a:r>
            <a:r>
              <a:rPr lang="bg-BG" sz="1100" b="1" dirty="0" smtClean="0">
                <a:effectLst/>
                <a:latin typeface="Times New Roman" panose="02020603050405020304" pitchFamily="18" charset="0"/>
                <a:ea typeface="Calibri" panose="020F0502020204030204" pitchFamily="34" charset="0"/>
                <a:cs typeface="Times New Roman" panose="02020603050405020304" pitchFamily="18" charset="0"/>
              </a:rPr>
              <a:t>:</a:t>
            </a:r>
            <a:r>
              <a:rPr lang="bg-BG" sz="1100" dirty="0" smtClean="0">
                <a:effectLst/>
                <a:latin typeface="Times New Roman" panose="02020603050405020304" pitchFamily="18" charset="0"/>
                <a:ea typeface="Calibri" panose="020F0502020204030204" pitchFamily="34" charset="0"/>
                <a:cs typeface="Times New Roman" panose="02020603050405020304" pitchFamily="18" charset="0"/>
              </a:rPr>
              <a:t> </a:t>
            </a:r>
          </a:p>
          <a:p>
            <a:pPr marL="342900" lvl="0" indent="-342900" algn="just">
              <a:lnSpc>
                <a:spcPct val="107000"/>
              </a:lnSpc>
              <a:spcAft>
                <a:spcPts val="600"/>
              </a:spcAft>
              <a:buFont typeface="Symbol" panose="05050102010706020507" pitchFamily="18" charset="2"/>
              <a:buChar char=""/>
            </a:pPr>
            <a:r>
              <a:rPr lang="bg-BG" sz="11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О3-1 - </a:t>
            </a:r>
            <a:r>
              <a:rPr lang="bg-BG" sz="1100" b="1"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Подкрепени анализи, проучвания, изследвания, методики и оценки, свързани с дейността на съдебната система</a:t>
            </a:r>
            <a:r>
              <a:rPr lang="bg-BG" sz="11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От предвидена целева стойност за 2018 г. 20 бр. е договорена стойност от </a:t>
            </a:r>
            <a:r>
              <a:rPr lang="ru-RU" sz="11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128</a:t>
            </a:r>
            <a:r>
              <a:rPr lang="bg-BG" sz="11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бр. </a:t>
            </a:r>
            <a:r>
              <a:rPr lang="bg-BG" sz="1100" dirty="0" smtClean="0">
                <a:effectLst/>
                <a:latin typeface="Times New Roman" panose="02020603050405020304" pitchFamily="18" charset="0"/>
                <a:ea typeface="Calibri" panose="020F0502020204030204" pitchFamily="34" charset="0"/>
                <a:cs typeface="Times New Roman" panose="02020603050405020304" pitchFamily="18" charset="0"/>
              </a:rPr>
              <a:t>за извършени/актуализирани анализи, проучвания, изследвания и оценки, разработени/актуализирани методики и модели, свързани с дейността на съдебната система</a:t>
            </a:r>
            <a:r>
              <a:rPr lang="ru-RU" sz="11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bg-BG" sz="11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Aft>
                <a:spcPts val="600"/>
              </a:spcAft>
              <a:buFont typeface="Symbol" panose="05050102010706020507" pitchFamily="18" charset="2"/>
              <a:buChar char=""/>
            </a:pPr>
            <a:r>
              <a:rPr lang="bg-BG" sz="1100" b="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О3-6 - </a:t>
            </a:r>
            <a:r>
              <a:rPr lang="bg-BG" sz="1100" b="1"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Брой подкрепени електронни услуги на съдебната власт</a:t>
            </a:r>
            <a:r>
              <a:rPr lang="bg-BG" sz="11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От предвидена целева стойност на индикатора за 2018 г. 1 бр. е договорена </a:t>
            </a:r>
            <a:r>
              <a:rPr lang="bg-BG" sz="1100" dirty="0" smtClean="0">
                <a:effectLst/>
                <a:latin typeface="Times New Roman" panose="02020603050405020304" pitchFamily="18" charset="0"/>
                <a:ea typeface="Calibri" panose="020F0502020204030204" pitchFamily="34" charset="0"/>
                <a:cs typeface="Times New Roman" panose="02020603050405020304" pitchFamily="18" charset="0"/>
              </a:rPr>
              <a:t>стойност от </a:t>
            </a:r>
            <a:r>
              <a:rPr lang="bg-BG" sz="1100" dirty="0" smtClean="0">
                <a:effectLst/>
                <a:latin typeface="Times New Roman" panose="02020603050405020304" pitchFamily="18" charset="0"/>
                <a:ea typeface="Times New Roman" panose="02020603050405020304" pitchFamily="18" charset="0"/>
                <a:cs typeface="Times New Roman" panose="02020603050405020304" pitchFamily="18" charset="0"/>
              </a:rPr>
              <a:t>22</a:t>
            </a:r>
            <a:r>
              <a:rPr lang="bg-BG" sz="1100" dirty="0" smtClean="0">
                <a:effectLst/>
                <a:latin typeface="Times New Roman" panose="02020603050405020304" pitchFamily="18" charset="0"/>
                <a:ea typeface="Calibri" panose="020F0502020204030204" pitchFamily="34" charset="0"/>
                <a:cs typeface="Times New Roman" panose="02020603050405020304" pitchFamily="18" charset="0"/>
              </a:rPr>
              <a:t> броя услуги за гражданите и бизнеса, които се предоставят по електронен път от органите на съдебната власт или от институции/структури в сектор „Правосъдие“. </a:t>
            </a:r>
          </a:p>
          <a:p>
            <a:pPr marL="342900" lvl="0" indent="-342900" algn="just">
              <a:lnSpc>
                <a:spcPct val="107000"/>
              </a:lnSpc>
              <a:spcAft>
                <a:spcPts val="600"/>
              </a:spcAft>
              <a:buFont typeface="Symbol" panose="05050102010706020507" pitchFamily="18" charset="2"/>
              <a:buChar char=""/>
            </a:pPr>
            <a:r>
              <a:rPr lang="bg-BG" sz="1100" b="1" dirty="0" smtClean="0">
                <a:effectLst/>
                <a:latin typeface="Times New Roman" panose="02020603050405020304" pitchFamily="18" charset="0"/>
                <a:ea typeface="Calibri" panose="020F0502020204030204" pitchFamily="34" charset="0"/>
                <a:cs typeface="Times New Roman" panose="02020603050405020304" pitchFamily="18" charset="0"/>
              </a:rPr>
              <a:t>О3-8 - Обучени магистрати, съдебни служители, служители на разследващи органи съгласно НПК.</a:t>
            </a:r>
            <a:r>
              <a:rPr lang="bg-BG" sz="1100" dirty="0" smtClean="0">
                <a:effectLst/>
                <a:latin typeface="Times New Roman" panose="02020603050405020304" pitchFamily="18" charset="0"/>
                <a:ea typeface="Calibri" panose="020F0502020204030204" pitchFamily="34" charset="0"/>
                <a:cs typeface="Times New Roman" panose="02020603050405020304" pitchFamily="18" charset="0"/>
              </a:rPr>
              <a:t> От предвидена целева стойност на индикатора за 2018 г. 4000 бр. е договорена стойност от 14 786 бр. магистрати, съдебни служители, служители на разследващи органи съгласно НПК, преминали през обучения.</a:t>
            </a:r>
          </a:p>
          <a:p>
            <a:endParaRPr lang="bg-BG" sz="11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solidFill>
                  <a:prstClr val="black"/>
                </a:solidFill>
              </a:rPr>
              <a:pPr/>
              <a:t>13</a:t>
            </a:fld>
            <a:endParaRPr lang="bg-BG">
              <a:solidFill>
                <a:prstClr val="black"/>
              </a:solidFill>
            </a:endParaRPr>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solidFill>
                <a:prstClr val="black"/>
              </a:solidFill>
            </a:endParaRPr>
          </a:p>
        </p:txBody>
      </p:sp>
    </p:spTree>
    <p:extLst>
      <p:ext uri="{BB962C8B-B14F-4D97-AF65-F5344CB8AC3E}">
        <p14:creationId xmlns:p14="http://schemas.microsoft.com/office/powerpoint/2010/main" val="2806719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p:spPr>
      </p:sp>
      <p:sp>
        <p:nvSpPr>
          <p:cNvPr id="3" name="Notes Placeholder 2"/>
          <p:cNvSpPr>
            <a:spLocks noGrp="1"/>
          </p:cNvSpPr>
          <p:nvPr>
            <p:ph type="body" idx="1"/>
          </p:nvPr>
        </p:nvSpPr>
        <p:spPr/>
        <p:txBody>
          <a:bodyPr/>
          <a:lstStyle/>
          <a:p>
            <a:pPr algn="just"/>
            <a:endParaRPr lang="bg-BG" sz="1100" b="0" baseline="0" dirty="0" smtClean="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t>14</a:t>
            </a:fld>
            <a:endParaRPr lang="bg-BG"/>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p>
        </p:txBody>
      </p:sp>
    </p:spTree>
    <p:extLst>
      <p:ext uri="{BB962C8B-B14F-4D97-AF65-F5344CB8AC3E}">
        <p14:creationId xmlns:p14="http://schemas.microsoft.com/office/powerpoint/2010/main" val="3750793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p:spPr>
      </p:sp>
      <p:sp>
        <p:nvSpPr>
          <p:cNvPr id="3" name="Notes Placeholder 2"/>
          <p:cNvSpPr>
            <a:spLocks noGrp="1"/>
          </p:cNvSpPr>
          <p:nvPr>
            <p:ph type="body" idx="1"/>
          </p:nvPr>
        </p:nvSpPr>
        <p:spPr/>
        <p:txBody>
          <a:bodyPr/>
          <a:lstStyle/>
          <a:p>
            <a:pPr algn="just"/>
            <a:endParaRPr lang="bg-BG" sz="1100" b="1" kern="1200" dirty="0">
              <a:solidFill>
                <a:schemeClr val="tx1"/>
              </a:solidFill>
              <a:effectLst/>
              <a:latin typeface="Times New Roman" panose="02020603050405020304" pitchFamily="18" charset="0"/>
              <a:ea typeface="+mn-ea"/>
              <a:cs typeface="Times New Roman" panose="02020603050405020304" pitchFamily="18" charset="0"/>
            </a:endParaRPr>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t>15</a:t>
            </a:fld>
            <a:endParaRPr lang="bg-BG"/>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p>
        </p:txBody>
      </p:sp>
    </p:spTree>
    <p:extLst>
      <p:ext uri="{BB962C8B-B14F-4D97-AF65-F5344CB8AC3E}">
        <p14:creationId xmlns:p14="http://schemas.microsoft.com/office/powerpoint/2010/main" val="31656819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bg-BG"/>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t>16</a:t>
            </a:fld>
            <a:endParaRPr lang="bg-BG"/>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p>
        </p:txBody>
      </p:sp>
    </p:spTree>
    <p:extLst>
      <p:ext uri="{BB962C8B-B14F-4D97-AF65-F5344CB8AC3E}">
        <p14:creationId xmlns:p14="http://schemas.microsoft.com/office/powerpoint/2010/main" val="2037990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a:prstGeom prst="rect">
            <a:avLst/>
          </a:prstGeom>
        </p:spPr>
      </p:sp>
      <p:sp>
        <p:nvSpPr>
          <p:cNvPr id="3" name="Notes Placeholder 2"/>
          <p:cNvSpPr>
            <a:spLocks noGrp="1"/>
          </p:cNvSpPr>
          <p:nvPr>
            <p:ph type="body" idx="1"/>
          </p:nvPr>
        </p:nvSpPr>
        <p:spPr>
          <a:xfrm>
            <a:off x="332656" y="3811191"/>
            <a:ext cx="6192688" cy="5832648"/>
          </a:xfrm>
          <a:prstGeom prst="rect">
            <a:avLst/>
          </a:prstGeom>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100" b="1" dirty="0" smtClean="0">
                <a:solidFill>
                  <a:prstClr val="black"/>
                </a:solidFill>
                <a:latin typeface="Times New Roman" panose="02020603050405020304" pitchFamily="18" charset="0"/>
                <a:cs typeface="Times New Roman" panose="02020603050405020304" pitchFamily="18" charset="0"/>
              </a:rPr>
              <a:t>18</a:t>
            </a:r>
            <a:r>
              <a:rPr lang="ru-RU" sz="1100" b="1" dirty="0" smtClean="0">
                <a:solidFill>
                  <a:prstClr val="black"/>
                </a:solidFill>
                <a:latin typeface="Times New Roman" panose="02020603050405020304" pitchFamily="18" charset="0"/>
                <a:cs typeface="Times New Roman" panose="02020603050405020304" pitchFamily="18" charset="0"/>
              </a:rPr>
              <a:t> </a:t>
            </a:r>
            <a:r>
              <a:rPr lang="bg-BG" sz="1100" b="1" dirty="0" smtClean="0">
                <a:solidFill>
                  <a:prstClr val="black"/>
                </a:solidFill>
                <a:latin typeface="Times New Roman" panose="02020603050405020304" pitchFamily="18" charset="0"/>
                <a:cs typeface="Times New Roman" panose="02020603050405020304" pitchFamily="18" charset="0"/>
              </a:rPr>
              <a:t>отворени процедури</a:t>
            </a:r>
            <a:r>
              <a:rPr lang="ru-RU" sz="1100" b="1" dirty="0" smtClean="0">
                <a:solidFill>
                  <a:prstClr val="black"/>
                </a:solidFill>
                <a:latin typeface="Times New Roman" panose="02020603050405020304" pitchFamily="18" charset="0"/>
                <a:cs typeface="Times New Roman" panose="02020603050405020304" pitchFamily="18" charset="0"/>
              </a:rPr>
              <a:t> –  </a:t>
            </a:r>
            <a:r>
              <a:rPr lang="bg-BG" sz="1100" b="1" dirty="0" smtClean="0">
                <a:solidFill>
                  <a:prstClr val="black"/>
                </a:solidFill>
                <a:latin typeface="Times New Roman" panose="02020603050405020304" pitchFamily="18" charset="0"/>
                <a:cs typeface="Times New Roman" panose="02020603050405020304" pitchFamily="18" charset="0"/>
              </a:rPr>
              <a:t>335 982 451,00 </a:t>
            </a:r>
            <a:r>
              <a:rPr lang="ru-RU" sz="1100" b="1" dirty="0" smtClean="0">
                <a:solidFill>
                  <a:prstClr val="black"/>
                </a:solidFill>
                <a:latin typeface="Times New Roman" panose="02020603050405020304" pitchFamily="18" charset="0"/>
                <a:cs typeface="Times New Roman" panose="02020603050405020304" pitchFamily="18" charset="0"/>
              </a:rPr>
              <a:t>лв. </a:t>
            </a:r>
            <a:r>
              <a:rPr lang="bg-BG" sz="1100" b="1" dirty="0" smtClean="0">
                <a:solidFill>
                  <a:prstClr val="black"/>
                </a:solidFill>
                <a:latin typeface="Times New Roman" panose="02020603050405020304" pitchFamily="18" charset="0"/>
                <a:cs typeface="Times New Roman" panose="02020603050405020304" pitchFamily="18" charset="0"/>
              </a:rPr>
              <a:t>(51,4%</a:t>
            </a:r>
            <a:r>
              <a:rPr lang="bg-BG" sz="1100" b="1" baseline="0" dirty="0" smtClean="0">
                <a:solidFill>
                  <a:prstClr val="black"/>
                </a:solidFill>
                <a:latin typeface="Times New Roman" panose="02020603050405020304" pitchFamily="18" charset="0"/>
                <a:cs typeface="Times New Roman" panose="02020603050405020304" pitchFamily="18" charset="0"/>
              </a:rPr>
              <a:t> </a:t>
            </a:r>
            <a:r>
              <a:rPr lang="bg-BG" b="1" baseline="0" dirty="0" smtClean="0">
                <a:latin typeface="Times New Roman" panose="02020603050405020304" pitchFamily="18" charset="0"/>
                <a:cs typeface="Times New Roman" panose="02020603050405020304" pitchFamily="18" charset="0"/>
              </a:rPr>
              <a:t>от общия бюджет на програмата).</a:t>
            </a:r>
          </a:p>
          <a:p>
            <a:pPr algn="just"/>
            <a:r>
              <a:rPr lang="bg-BG" b="0" dirty="0" smtClean="0">
                <a:latin typeface="Times New Roman" panose="02020603050405020304" pitchFamily="18" charset="0"/>
                <a:cs typeface="Times New Roman" panose="02020603050405020304" pitchFamily="18" charset="0"/>
              </a:rPr>
              <a:t>ПО 1- </a:t>
            </a:r>
            <a:r>
              <a:rPr lang="en-US" b="0" dirty="0" smtClean="0">
                <a:latin typeface="Times New Roman" panose="02020603050405020304" pitchFamily="18" charset="0"/>
                <a:cs typeface="Times New Roman" panose="02020603050405020304" pitchFamily="18" charset="0"/>
              </a:rPr>
              <a:t>2</a:t>
            </a:r>
            <a:r>
              <a:rPr lang="bg-BG" b="0" dirty="0" smtClean="0">
                <a:latin typeface="Times New Roman" panose="02020603050405020304" pitchFamily="18" charset="0"/>
                <a:cs typeface="Times New Roman" panose="02020603050405020304" pitchFamily="18" charset="0"/>
              </a:rPr>
              <a:t> бр. ; ПО 2- </a:t>
            </a:r>
            <a:r>
              <a:rPr lang="en-US" b="0" dirty="0" smtClean="0">
                <a:latin typeface="Times New Roman" panose="02020603050405020304" pitchFamily="18" charset="0"/>
                <a:cs typeface="Times New Roman" panose="02020603050405020304" pitchFamily="18" charset="0"/>
              </a:rPr>
              <a:t>7</a:t>
            </a:r>
            <a:r>
              <a:rPr lang="bg-BG" b="0" dirty="0" smtClean="0">
                <a:latin typeface="Times New Roman" panose="02020603050405020304" pitchFamily="18" charset="0"/>
                <a:cs typeface="Times New Roman" panose="02020603050405020304" pitchFamily="18" charset="0"/>
              </a:rPr>
              <a:t> бр.; ПО</a:t>
            </a:r>
            <a:r>
              <a:rPr lang="bg-BG" b="0" baseline="0" dirty="0" smtClean="0">
                <a:latin typeface="Times New Roman" panose="02020603050405020304" pitchFamily="18" charset="0"/>
                <a:cs typeface="Times New Roman" panose="02020603050405020304" pitchFamily="18" charset="0"/>
              </a:rPr>
              <a:t> 3- 3 бр.; ПО 4- </a:t>
            </a:r>
            <a:r>
              <a:rPr lang="en-US" b="0" baseline="0" dirty="0" smtClean="0">
                <a:latin typeface="Times New Roman" panose="02020603050405020304" pitchFamily="18" charset="0"/>
                <a:cs typeface="Times New Roman" panose="02020603050405020304" pitchFamily="18" charset="0"/>
              </a:rPr>
              <a:t>3</a:t>
            </a:r>
            <a:r>
              <a:rPr lang="bg-BG" b="0" baseline="0" dirty="0" smtClean="0">
                <a:latin typeface="Times New Roman" panose="02020603050405020304" pitchFamily="18" charset="0"/>
                <a:cs typeface="Times New Roman" panose="02020603050405020304" pitchFamily="18" charset="0"/>
              </a:rPr>
              <a:t> бр.; ПО 5- 1 бр.  + 1 процедура по </a:t>
            </a:r>
            <a:r>
              <a:rPr lang="bg-BG" b="0" baseline="0" dirty="0" err="1" smtClean="0">
                <a:latin typeface="Times New Roman" panose="02020603050405020304" pitchFamily="18" charset="0"/>
                <a:cs typeface="Times New Roman" panose="02020603050405020304" pitchFamily="18" charset="0"/>
              </a:rPr>
              <a:t>ПО</a:t>
            </a:r>
            <a:r>
              <a:rPr lang="bg-BG" b="0" baseline="0" dirty="0" smtClean="0">
                <a:latin typeface="Times New Roman" panose="02020603050405020304" pitchFamily="18" charset="0"/>
                <a:cs typeface="Times New Roman" panose="02020603050405020304" pitchFamily="18" charset="0"/>
              </a:rPr>
              <a:t> 1, 2 и 3 от 2015 и 1 процедура по </a:t>
            </a:r>
            <a:r>
              <a:rPr lang="bg-BG" b="0" baseline="0" dirty="0" err="1" smtClean="0">
                <a:latin typeface="Times New Roman" panose="02020603050405020304" pitchFamily="18" charset="0"/>
                <a:cs typeface="Times New Roman" panose="02020603050405020304" pitchFamily="18" charset="0"/>
              </a:rPr>
              <a:t>ПО</a:t>
            </a:r>
            <a:r>
              <a:rPr lang="bg-BG" b="0" baseline="0" dirty="0" smtClean="0">
                <a:latin typeface="Times New Roman" panose="02020603050405020304" pitchFamily="18" charset="0"/>
                <a:cs typeface="Times New Roman" panose="02020603050405020304" pitchFamily="18" charset="0"/>
              </a:rPr>
              <a:t> 1 и 2 по ПК СРДА</a:t>
            </a:r>
            <a:endParaRPr lang="bg-BG" b="0" dirty="0" smtClean="0">
              <a:latin typeface="Times New Roman" panose="02020603050405020304" pitchFamily="18" charset="0"/>
              <a:cs typeface="Times New Roman" panose="02020603050405020304" pitchFamily="18" charset="0"/>
            </a:endParaRPr>
          </a:p>
          <a:p>
            <a:pPr algn="just"/>
            <a:endParaRPr lang="bg-BG" b="1" dirty="0" smtClean="0">
              <a:latin typeface="Times New Roman" panose="02020603050405020304" pitchFamily="18" charset="0"/>
              <a:cs typeface="Times New Roman" panose="02020603050405020304" pitchFamily="18" charset="0"/>
            </a:endParaRPr>
          </a:p>
          <a:p>
            <a:pPr algn="just"/>
            <a:r>
              <a:rPr lang="bg-BG" b="1" dirty="0" smtClean="0">
                <a:latin typeface="Times New Roman" panose="02020603050405020304" pitchFamily="18" charset="0"/>
                <a:cs typeface="Times New Roman" panose="02020603050405020304" pitchFamily="18" charset="0"/>
              </a:rPr>
              <a:t>Подадени</a:t>
            </a:r>
            <a:r>
              <a:rPr lang="bg-BG" b="1" baseline="0" dirty="0" smtClean="0">
                <a:latin typeface="Times New Roman" panose="02020603050405020304" pitchFamily="18" charset="0"/>
                <a:cs typeface="Times New Roman" panose="02020603050405020304" pitchFamily="18" charset="0"/>
              </a:rPr>
              <a:t> проекти на стойност </a:t>
            </a:r>
            <a:r>
              <a:rPr lang="en-US" b="1" baseline="0" dirty="0" smtClean="0">
                <a:latin typeface="Times New Roman" panose="02020603050405020304" pitchFamily="18" charset="0"/>
                <a:cs typeface="Times New Roman" panose="02020603050405020304" pitchFamily="18" charset="0"/>
              </a:rPr>
              <a:t>243 115 072 (</a:t>
            </a:r>
            <a:r>
              <a:rPr lang="bg-BG" b="1" baseline="0" dirty="0" smtClean="0">
                <a:latin typeface="Times New Roman" panose="02020603050405020304" pitchFamily="18" charset="0"/>
                <a:cs typeface="Times New Roman" panose="02020603050405020304" pitchFamily="18" charset="0"/>
              </a:rPr>
              <a:t>232 233 180</a:t>
            </a:r>
            <a:r>
              <a:rPr lang="en-US" b="1" baseline="0" dirty="0" smtClean="0">
                <a:latin typeface="Times New Roman" panose="02020603050405020304" pitchFamily="18" charset="0"/>
                <a:cs typeface="Times New Roman" panose="02020603050405020304" pitchFamily="18" charset="0"/>
              </a:rPr>
              <a:t>+ </a:t>
            </a:r>
            <a:r>
              <a:rPr lang="bg-BG" b="1" baseline="0" dirty="0" smtClean="0">
                <a:latin typeface="Times New Roman" panose="02020603050405020304" pitchFamily="18" charset="0"/>
                <a:cs typeface="Times New Roman" panose="02020603050405020304" pitchFamily="18" charset="0"/>
              </a:rPr>
              <a:t>1 958 182,80 </a:t>
            </a:r>
            <a:r>
              <a:rPr lang="en-US" b="1" baseline="0" dirty="0" smtClean="0">
                <a:latin typeface="Times New Roman" panose="02020603050405020304" pitchFamily="18" charset="0"/>
                <a:cs typeface="Times New Roman" panose="02020603050405020304" pitchFamily="18" charset="0"/>
              </a:rPr>
              <a:t>+ </a:t>
            </a:r>
            <a:r>
              <a:rPr lang="bg-BG" b="1" baseline="0" dirty="0" smtClean="0">
                <a:latin typeface="Times New Roman" panose="02020603050405020304" pitchFamily="18" charset="0"/>
                <a:cs typeface="Times New Roman" panose="02020603050405020304" pitchFamily="18" charset="0"/>
              </a:rPr>
              <a:t>8 023 709,84 </a:t>
            </a:r>
            <a:r>
              <a:rPr lang="en-US" b="1" baseline="0" dirty="0" smtClean="0">
                <a:latin typeface="Times New Roman" panose="02020603050405020304" pitchFamily="18" charset="0"/>
                <a:cs typeface="Times New Roman" panose="02020603050405020304" pitchFamily="18" charset="0"/>
              </a:rPr>
              <a:t>+</a:t>
            </a:r>
            <a:r>
              <a:rPr lang="bg-BG" b="1" baseline="0" dirty="0" smtClean="0">
                <a:latin typeface="Times New Roman" panose="02020603050405020304" pitchFamily="18" charset="0"/>
                <a:cs typeface="Times New Roman" panose="02020603050405020304" pitchFamily="18" charset="0"/>
              </a:rPr>
              <a:t> </a:t>
            </a:r>
            <a:r>
              <a:rPr lang="bg-BG" b="1" dirty="0" smtClean="0">
                <a:latin typeface="Times New Roman" panose="02020603050405020304" pitchFamily="18" charset="0"/>
                <a:cs typeface="Times New Roman" panose="02020603050405020304" pitchFamily="18" charset="0"/>
              </a:rPr>
              <a:t>899 999.47</a:t>
            </a:r>
            <a:r>
              <a:rPr lang="en-US" b="1" dirty="0" smtClean="0">
                <a:latin typeface="Times New Roman" panose="02020603050405020304" pitchFamily="18" charset="0"/>
                <a:cs typeface="Times New Roman" panose="02020603050405020304" pitchFamily="18" charset="0"/>
              </a:rPr>
              <a:t> </a:t>
            </a:r>
            <a:r>
              <a:rPr lang="bg-BG" b="1" baseline="0" dirty="0" smtClean="0">
                <a:latin typeface="Times New Roman" panose="02020603050405020304" pitchFamily="18" charset="0"/>
                <a:cs typeface="Times New Roman" panose="02020603050405020304" pitchFamily="18" charset="0"/>
              </a:rPr>
              <a:t>лв.</a:t>
            </a:r>
            <a:r>
              <a:rPr lang="en-US" b="1" baseline="0" dirty="0" smtClean="0">
                <a:latin typeface="Times New Roman" panose="02020603050405020304" pitchFamily="18" charset="0"/>
                <a:cs typeface="Times New Roman" panose="02020603050405020304" pitchFamily="18" charset="0"/>
              </a:rPr>
              <a:t>)</a:t>
            </a:r>
            <a:endParaRPr lang="bg-BG" b="1" baseline="0" dirty="0" smtClean="0">
              <a:latin typeface="Times New Roman" panose="02020603050405020304" pitchFamily="18" charset="0"/>
              <a:cs typeface="Times New Roman" panose="02020603050405020304" pitchFamily="18" charset="0"/>
            </a:endParaRPr>
          </a:p>
          <a:p>
            <a:pPr algn="just"/>
            <a:endParaRPr lang="bg-BG" b="1" dirty="0" smtClean="0">
              <a:latin typeface="Times New Roman" panose="02020603050405020304" pitchFamily="18" charset="0"/>
              <a:cs typeface="Times New Roman" panose="02020603050405020304" pitchFamily="18" charset="0"/>
            </a:endParaRPr>
          </a:p>
          <a:p>
            <a:pPr algn="just"/>
            <a:r>
              <a:rPr lang="bg-BG" b="1" dirty="0" smtClean="0">
                <a:latin typeface="Times New Roman" panose="02020603050405020304" pitchFamily="18" charset="0"/>
                <a:cs typeface="Times New Roman" panose="02020603050405020304" pitchFamily="18" charset="0"/>
              </a:rPr>
              <a:t>61 проекта в оценка на  обща стойност 11 716 606,00 лева :</a:t>
            </a:r>
          </a:p>
          <a:p>
            <a:pPr algn="just"/>
            <a:r>
              <a:rPr lang="bg-BG" b="0" dirty="0" smtClean="0">
                <a:latin typeface="Times New Roman" panose="02020603050405020304" pitchFamily="18" charset="0"/>
                <a:cs typeface="Times New Roman" panose="02020603050405020304" pitchFamily="18" charset="0"/>
              </a:rPr>
              <a:t>ПО 1 – 1 бр.</a:t>
            </a:r>
            <a:r>
              <a:rPr lang="bg-BG" b="0" baseline="0" dirty="0" smtClean="0">
                <a:latin typeface="Times New Roman" panose="02020603050405020304" pitchFamily="18" charset="0"/>
                <a:cs typeface="Times New Roman" panose="02020603050405020304" pitchFamily="18" charset="0"/>
              </a:rPr>
              <a:t> на стойност  1 100 000 лв. (АОП)</a:t>
            </a:r>
          </a:p>
          <a:p>
            <a:pPr algn="just"/>
            <a:r>
              <a:rPr lang="bg-BG" b="0" baseline="0" dirty="0" smtClean="0">
                <a:latin typeface="Times New Roman" panose="02020603050405020304" pitchFamily="18" charset="0"/>
                <a:cs typeface="Times New Roman" panose="02020603050405020304" pitchFamily="18" charset="0"/>
              </a:rPr>
              <a:t>ПО 2 – 60 бр. на стойност  10 616 606 лв. (Омбудсман на стойност 634 713.36 лв., АОП на стойност 1 958 182,80 лв., 58 проекта на централни администрации за обучения на обща стойност 8 023 709,84 лв.)</a:t>
            </a:r>
          </a:p>
          <a:p>
            <a:pPr algn="just"/>
            <a:r>
              <a:rPr lang="bg-BG" b="0" baseline="0" dirty="0" smtClean="0">
                <a:latin typeface="Times New Roman" panose="02020603050405020304" pitchFamily="18" charset="0"/>
                <a:cs typeface="Times New Roman" panose="02020603050405020304" pitchFamily="18" charset="0"/>
              </a:rPr>
              <a:t>Проектът на АОП по ПО2 е одобрен на 11.05.2018 г. и вече е </a:t>
            </a:r>
            <a:r>
              <a:rPr lang="ru-RU" b="0" baseline="0" dirty="0" smtClean="0">
                <a:latin typeface="Times New Roman" panose="02020603050405020304" pitchFamily="18" charset="0"/>
                <a:cs typeface="Times New Roman" panose="02020603050405020304" pitchFamily="18" charset="0"/>
              </a:rPr>
              <a:t>в процес на сключване на договор</a:t>
            </a:r>
            <a:r>
              <a:rPr lang="bg-BG" b="0" baseline="0" dirty="0" smtClean="0">
                <a:latin typeface="Times New Roman" panose="02020603050405020304" pitchFamily="18" charset="0"/>
                <a:cs typeface="Times New Roman" panose="02020603050405020304" pitchFamily="18" charset="0"/>
              </a:rPr>
              <a:t>. </a:t>
            </a:r>
          </a:p>
          <a:p>
            <a:pPr algn="just"/>
            <a:endParaRPr lang="bg-BG" b="1" dirty="0" smtClean="0">
              <a:latin typeface="Times New Roman" panose="02020603050405020304" pitchFamily="18" charset="0"/>
              <a:cs typeface="Times New Roman" panose="02020603050405020304" pitchFamily="18" charset="0"/>
            </a:endParaRPr>
          </a:p>
          <a:p>
            <a:pPr algn="just"/>
            <a:r>
              <a:rPr lang="bg-BG" b="1" dirty="0" smtClean="0">
                <a:latin typeface="Times New Roman" panose="02020603050405020304" pitchFamily="18" charset="0"/>
                <a:cs typeface="Times New Roman" panose="02020603050405020304" pitchFamily="18" charset="0"/>
              </a:rPr>
              <a:t>1</a:t>
            </a:r>
            <a:r>
              <a:rPr lang="en-US" b="1" dirty="0" smtClean="0">
                <a:latin typeface="Times New Roman" panose="02020603050405020304" pitchFamily="18" charset="0"/>
                <a:cs typeface="Times New Roman" panose="02020603050405020304" pitchFamily="18" charset="0"/>
              </a:rPr>
              <a:t> </a:t>
            </a:r>
            <a:r>
              <a:rPr lang="bg-BG" b="1" dirty="0" smtClean="0">
                <a:latin typeface="Times New Roman" panose="02020603050405020304" pitchFamily="18" charset="0"/>
                <a:cs typeface="Times New Roman" panose="02020603050405020304" pitchFamily="18" charset="0"/>
              </a:rPr>
              <a:t>одобрен проект в процес на сключване на договор на стойност</a:t>
            </a:r>
            <a:r>
              <a:rPr lang="en-US" b="1" dirty="0" smtClean="0">
                <a:latin typeface="Times New Roman" panose="02020603050405020304" pitchFamily="18" charset="0"/>
                <a:cs typeface="Times New Roman" panose="02020603050405020304" pitchFamily="18" charset="0"/>
              </a:rPr>
              <a:t> </a:t>
            </a:r>
            <a:r>
              <a:rPr lang="bg-BG" b="1" dirty="0" smtClean="0">
                <a:latin typeface="Times New Roman" panose="02020603050405020304" pitchFamily="18" charset="0"/>
                <a:cs typeface="Times New Roman" panose="02020603050405020304" pitchFamily="18" charset="0"/>
              </a:rPr>
              <a:t>899 999.47</a:t>
            </a:r>
            <a:r>
              <a:rPr lang="en-US" b="1" dirty="0" smtClean="0">
                <a:latin typeface="Times New Roman" panose="02020603050405020304" pitchFamily="18" charset="0"/>
                <a:cs typeface="Times New Roman" panose="02020603050405020304" pitchFamily="18" charset="0"/>
              </a:rPr>
              <a:t> </a:t>
            </a:r>
            <a:r>
              <a:rPr lang="bg-BG" b="1" dirty="0" smtClean="0">
                <a:latin typeface="Times New Roman" panose="02020603050405020304" pitchFamily="18" charset="0"/>
                <a:cs typeface="Times New Roman" panose="02020603050405020304" pitchFamily="18" charset="0"/>
              </a:rPr>
              <a:t>лв. </a:t>
            </a:r>
            <a:r>
              <a:rPr lang="bg-BG" b="0" dirty="0" smtClean="0">
                <a:latin typeface="Times New Roman" panose="02020603050405020304" pitchFamily="18" charset="0"/>
                <a:cs typeface="Times New Roman" panose="02020603050405020304" pitchFamily="18" charset="0"/>
              </a:rPr>
              <a:t>ДМА на АМС „</a:t>
            </a:r>
            <a:r>
              <a:rPr lang="ru-RU" b="0" dirty="0" smtClean="0">
                <a:latin typeface="Times New Roman" panose="02020603050405020304" pitchFamily="18" charset="0"/>
                <a:cs typeface="Times New Roman" panose="02020603050405020304" pitchFamily="18" charset="0"/>
              </a:rPr>
              <a:t>По-високо качество на административното обслужване чрез въвеждане на по-високи стандарти и подобряване на системата за обратна връзка от потребителите</a:t>
            </a:r>
            <a:r>
              <a:rPr lang="bg-BG" b="0" dirty="0" smtClean="0">
                <a:latin typeface="Times New Roman" panose="02020603050405020304" pitchFamily="18" charset="0"/>
                <a:cs typeface="Times New Roman" panose="02020603050405020304" pitchFamily="18" charset="0"/>
              </a:rPr>
              <a:t>“</a:t>
            </a:r>
          </a:p>
          <a:p>
            <a:pPr algn="just"/>
            <a:endParaRPr lang="bg-BG" baseline="0" dirty="0" smtClean="0">
              <a:latin typeface="Times New Roman" panose="02020603050405020304" pitchFamily="18" charset="0"/>
              <a:cs typeface="Times New Roman" panose="02020603050405020304" pitchFamily="18" charset="0"/>
            </a:endParaRPr>
          </a:p>
          <a:p>
            <a:pPr algn="just"/>
            <a:r>
              <a:rPr lang="bg-BG" b="1" baseline="0" dirty="0" smtClean="0">
                <a:latin typeface="Times New Roman" panose="02020603050405020304" pitchFamily="18" charset="0"/>
                <a:cs typeface="Times New Roman" panose="02020603050405020304" pitchFamily="18" charset="0"/>
              </a:rPr>
              <a:t>114 сключени договора на стойност </a:t>
            </a:r>
            <a:r>
              <a:rPr lang="ru-RU" b="1" baseline="0" dirty="0" smtClean="0">
                <a:latin typeface="Times New Roman" panose="02020603050405020304" pitchFamily="18" charset="0"/>
                <a:cs typeface="Times New Roman" panose="02020603050405020304" pitchFamily="18" charset="0"/>
              </a:rPr>
              <a:t>227 281 099 </a:t>
            </a:r>
            <a:r>
              <a:rPr lang="bg-BG" b="1" baseline="0" dirty="0" smtClean="0">
                <a:latin typeface="Times New Roman" panose="02020603050405020304" pitchFamily="18" charset="0"/>
                <a:cs typeface="Times New Roman" panose="02020603050405020304" pitchFamily="18" charset="0"/>
              </a:rPr>
              <a:t>лв.</a:t>
            </a:r>
            <a:r>
              <a:rPr lang="ru-RU" b="1" baseline="0" dirty="0" smtClean="0">
                <a:latin typeface="Times New Roman" panose="02020603050405020304" pitchFamily="18" charset="0"/>
                <a:cs typeface="Times New Roman" panose="02020603050405020304" pitchFamily="18" charset="0"/>
              </a:rPr>
              <a:t> </a:t>
            </a:r>
            <a:r>
              <a:rPr lang="bg-BG" dirty="0" smtClean="0">
                <a:effectLst/>
                <a:latin typeface="Times New Roman" panose="02020603050405020304" pitchFamily="18"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31078259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a:prstGeom prst="rect">
            <a:avLst/>
          </a:prstGeom>
        </p:spPr>
      </p:sp>
      <p:sp>
        <p:nvSpPr>
          <p:cNvPr id="3" name="Notes Placeholder 2"/>
          <p:cNvSpPr>
            <a:spLocks noGrp="1"/>
          </p:cNvSpPr>
          <p:nvPr>
            <p:ph type="body" idx="1"/>
          </p:nvPr>
        </p:nvSpPr>
        <p:spPr>
          <a:xfrm>
            <a:off x="332656" y="3811191"/>
            <a:ext cx="6192688" cy="5832648"/>
          </a:xfrm>
          <a:prstGeom prst="rect">
            <a:avLst/>
          </a:prstGeom>
        </p:spPr>
        <p:txBody>
          <a:bodyPr/>
          <a:lstStyle/>
          <a:p>
            <a:pPr algn="just"/>
            <a:r>
              <a:rPr lang="bg-BG" sz="1100" dirty="0" smtClean="0">
                <a:latin typeface="Times New Roman" panose="02020603050405020304" pitchFamily="18" charset="0"/>
                <a:cs typeface="Times New Roman" panose="02020603050405020304" pitchFamily="18" charset="0"/>
              </a:rPr>
              <a:t>Спрямо</a:t>
            </a:r>
            <a:r>
              <a:rPr lang="bg-BG" sz="1100" baseline="0" dirty="0" smtClean="0">
                <a:latin typeface="Times New Roman" panose="02020603050405020304" pitchFamily="18" charset="0"/>
                <a:cs typeface="Times New Roman" panose="02020603050405020304" pitchFamily="18" charset="0"/>
              </a:rPr>
              <a:t> предвидените средства по всяка приоритетна ос</a:t>
            </a:r>
            <a:r>
              <a:rPr lang="bg-BG" sz="1100" dirty="0" smtClean="0">
                <a:latin typeface="Times New Roman" panose="02020603050405020304" pitchFamily="18" charset="0"/>
                <a:cs typeface="Times New Roman" panose="02020603050405020304" pitchFamily="18" charset="0"/>
              </a:rPr>
              <a:t>:</a:t>
            </a:r>
          </a:p>
          <a:p>
            <a:pPr marL="171450" indent="-171450" algn="just">
              <a:buFontTx/>
              <a:buChar char="-"/>
            </a:pPr>
            <a:endParaRPr lang="bg-BG" sz="1100" dirty="0" smtClean="0">
              <a:latin typeface="Times New Roman" panose="02020603050405020304" pitchFamily="18" charset="0"/>
              <a:cs typeface="Times New Roman" panose="02020603050405020304" pitchFamily="18" charset="0"/>
            </a:endParaRPr>
          </a:p>
          <a:p>
            <a:pPr marL="171450" indent="-171450" algn="just">
              <a:buFontTx/>
              <a:buChar char="-"/>
            </a:pPr>
            <a:r>
              <a:rPr lang="bg-BG" sz="1100" dirty="0" smtClean="0">
                <a:latin typeface="Times New Roman" panose="02020603050405020304" pitchFamily="18" charset="0"/>
                <a:cs typeface="Times New Roman" panose="02020603050405020304" pitchFamily="18" charset="0"/>
              </a:rPr>
              <a:t>по </a:t>
            </a:r>
            <a:r>
              <a:rPr lang="bg-BG" sz="1100" dirty="0" err="1" smtClean="0">
                <a:latin typeface="Times New Roman" panose="02020603050405020304" pitchFamily="18" charset="0"/>
                <a:cs typeface="Times New Roman" panose="02020603050405020304" pitchFamily="18" charset="0"/>
              </a:rPr>
              <a:t>ПО</a:t>
            </a:r>
            <a:r>
              <a:rPr lang="bg-BG" sz="1100" dirty="0" smtClean="0">
                <a:latin typeface="Times New Roman" panose="02020603050405020304" pitchFamily="18" charset="0"/>
                <a:cs typeface="Times New Roman" panose="02020603050405020304" pitchFamily="18" charset="0"/>
              </a:rPr>
              <a:t> 5 са договорени най-голяма част: 50</a:t>
            </a:r>
            <a:r>
              <a:rPr lang="bg-BG" sz="1100" baseline="0" dirty="0" smtClean="0">
                <a:latin typeface="Times New Roman" panose="02020603050405020304" pitchFamily="18" charset="0"/>
                <a:cs typeface="Times New Roman" panose="02020603050405020304" pitchFamily="18" charset="0"/>
              </a:rPr>
              <a:t> % от бюджета на оста;</a:t>
            </a:r>
          </a:p>
          <a:p>
            <a:pPr marL="171450" indent="-171450" algn="just">
              <a:buFontTx/>
              <a:buChar char="-"/>
            </a:pPr>
            <a:endParaRPr lang="bg-BG" sz="1100" baseline="0" dirty="0" smtClean="0">
              <a:latin typeface="Times New Roman" panose="02020603050405020304" pitchFamily="18" charset="0"/>
              <a:cs typeface="Times New Roman" panose="02020603050405020304" pitchFamily="18" charset="0"/>
            </a:endParaRPr>
          </a:p>
          <a:p>
            <a:pPr marL="171450" indent="-171450" algn="just">
              <a:buFontTx/>
              <a:buChar char="-"/>
            </a:pPr>
            <a:r>
              <a:rPr lang="bg-BG" sz="1100" baseline="0" dirty="0" smtClean="0">
                <a:latin typeface="Times New Roman" panose="02020603050405020304" pitchFamily="18" charset="0"/>
                <a:cs typeface="Times New Roman" panose="02020603050405020304" pitchFamily="18" charset="0"/>
              </a:rPr>
              <a:t>по </a:t>
            </a:r>
            <a:r>
              <a:rPr lang="bg-BG" sz="1100" baseline="0" dirty="0" err="1" smtClean="0">
                <a:latin typeface="Times New Roman" panose="02020603050405020304" pitchFamily="18" charset="0"/>
                <a:cs typeface="Times New Roman" panose="02020603050405020304" pitchFamily="18" charset="0"/>
              </a:rPr>
              <a:t>ПО</a:t>
            </a:r>
            <a:r>
              <a:rPr lang="bg-BG" sz="1100" baseline="0" dirty="0" smtClean="0">
                <a:latin typeface="Times New Roman" panose="02020603050405020304" pitchFamily="18" charset="0"/>
                <a:cs typeface="Times New Roman" panose="02020603050405020304" pitchFamily="18" charset="0"/>
              </a:rPr>
              <a:t> 3 – 44 % от бюджета по тази ос;</a:t>
            </a:r>
          </a:p>
          <a:p>
            <a:pPr marL="171450" indent="-171450" algn="just">
              <a:buFontTx/>
              <a:buChar char="-"/>
            </a:pPr>
            <a:endParaRPr lang="bg-BG" sz="1100" baseline="0" dirty="0" smtClean="0">
              <a:latin typeface="Times New Roman" panose="02020603050405020304" pitchFamily="18" charset="0"/>
              <a:cs typeface="Times New Roman" panose="02020603050405020304" pitchFamily="18" charset="0"/>
            </a:endParaRPr>
          </a:p>
          <a:p>
            <a:pPr marL="171450" indent="-171450" algn="just">
              <a:buFontTx/>
              <a:buChar char="-"/>
            </a:pPr>
            <a:r>
              <a:rPr lang="bg-BG" sz="1100" baseline="0" dirty="0" smtClean="0">
                <a:latin typeface="Times New Roman" panose="02020603050405020304" pitchFamily="18" charset="0"/>
                <a:cs typeface="Times New Roman" panose="02020603050405020304" pitchFamily="18" charset="0"/>
              </a:rPr>
              <a:t>по </a:t>
            </a:r>
            <a:r>
              <a:rPr lang="bg-BG" sz="1100" baseline="0" dirty="0" err="1" smtClean="0">
                <a:latin typeface="Times New Roman" panose="02020603050405020304" pitchFamily="18" charset="0"/>
                <a:cs typeface="Times New Roman" panose="02020603050405020304" pitchFamily="18" charset="0"/>
              </a:rPr>
              <a:t>ПО</a:t>
            </a:r>
            <a:r>
              <a:rPr lang="bg-BG" sz="1100" baseline="0" dirty="0" smtClean="0">
                <a:latin typeface="Times New Roman" panose="02020603050405020304" pitchFamily="18" charset="0"/>
                <a:cs typeface="Times New Roman" panose="02020603050405020304" pitchFamily="18" charset="0"/>
              </a:rPr>
              <a:t> 4 – 40 % от бюджета за тази ос;</a:t>
            </a:r>
          </a:p>
          <a:p>
            <a:pPr marL="171450" marR="0" lvl="0" indent="-171450" algn="just" defTabSz="914400" rtl="0" eaLnBrk="1" fontAlgn="auto" latinLnBrk="0" hangingPunct="1">
              <a:lnSpc>
                <a:spcPct val="100000"/>
              </a:lnSpc>
              <a:spcBef>
                <a:spcPts val="0"/>
              </a:spcBef>
              <a:spcAft>
                <a:spcPts val="0"/>
              </a:spcAft>
              <a:buClrTx/>
              <a:buSzTx/>
              <a:buFontTx/>
              <a:buChar char="-"/>
              <a:tabLst/>
              <a:defRPr/>
            </a:pPr>
            <a:endParaRPr lang="bg-BG" sz="1100" dirty="0" smtClean="0">
              <a:latin typeface="Times New Roman" panose="02020603050405020304" pitchFamily="18" charset="0"/>
              <a:cs typeface="Times New Roman" panose="02020603050405020304" pitchFamily="18" charset="0"/>
            </a:endParaRPr>
          </a:p>
          <a:p>
            <a:pPr marL="171450" marR="0" lvl="0" indent="-171450" algn="just" defTabSz="914400" rtl="0" eaLnBrk="1" fontAlgn="auto" latinLnBrk="0" hangingPunct="1">
              <a:lnSpc>
                <a:spcPct val="100000"/>
              </a:lnSpc>
              <a:spcBef>
                <a:spcPts val="0"/>
              </a:spcBef>
              <a:spcAft>
                <a:spcPts val="0"/>
              </a:spcAft>
              <a:buClrTx/>
              <a:buSzTx/>
              <a:buFontTx/>
              <a:buChar char="-"/>
              <a:tabLst/>
              <a:defRPr/>
            </a:pPr>
            <a:r>
              <a:rPr lang="bg-BG" sz="1100" dirty="0" smtClean="0">
                <a:latin typeface="Times New Roman" panose="02020603050405020304" pitchFamily="18" charset="0"/>
                <a:cs typeface="Times New Roman" panose="02020603050405020304" pitchFamily="18" charset="0"/>
              </a:rPr>
              <a:t>по </a:t>
            </a:r>
            <a:r>
              <a:rPr lang="bg-BG" sz="1100" dirty="0" err="1" smtClean="0">
                <a:latin typeface="Times New Roman" panose="02020603050405020304" pitchFamily="18" charset="0"/>
                <a:cs typeface="Times New Roman" panose="02020603050405020304" pitchFamily="18" charset="0"/>
              </a:rPr>
              <a:t>ПО</a:t>
            </a:r>
            <a:r>
              <a:rPr lang="bg-BG" sz="1100" dirty="0" smtClean="0">
                <a:latin typeface="Times New Roman" panose="02020603050405020304" pitchFamily="18" charset="0"/>
                <a:cs typeface="Times New Roman" panose="02020603050405020304" pitchFamily="18" charset="0"/>
              </a:rPr>
              <a:t> 1 – 35 % </a:t>
            </a:r>
            <a:r>
              <a:rPr lang="bg-BG" sz="1100" baseline="0" dirty="0" smtClean="0">
                <a:latin typeface="Times New Roman" panose="02020603050405020304" pitchFamily="18" charset="0"/>
                <a:cs typeface="Times New Roman" panose="02020603050405020304" pitchFamily="18" charset="0"/>
              </a:rPr>
              <a:t>от бюджета за тази ос;</a:t>
            </a:r>
          </a:p>
          <a:p>
            <a:pPr marL="171450" marR="0" lvl="0" indent="-171450" algn="just" defTabSz="914400" rtl="0" eaLnBrk="1" fontAlgn="auto" latinLnBrk="0" hangingPunct="1">
              <a:lnSpc>
                <a:spcPct val="100000"/>
              </a:lnSpc>
              <a:spcBef>
                <a:spcPts val="0"/>
              </a:spcBef>
              <a:spcAft>
                <a:spcPts val="0"/>
              </a:spcAft>
              <a:buClrTx/>
              <a:buSzTx/>
              <a:buFontTx/>
              <a:buChar char="-"/>
              <a:tabLst/>
              <a:defRPr/>
            </a:pPr>
            <a:endParaRPr lang="bg-BG" sz="1100" baseline="0" dirty="0" smtClean="0">
              <a:latin typeface="Times New Roman" panose="02020603050405020304" pitchFamily="18" charset="0"/>
              <a:cs typeface="Times New Roman" panose="02020603050405020304" pitchFamily="18" charset="0"/>
            </a:endParaRPr>
          </a:p>
          <a:p>
            <a:pPr marL="171450" marR="0" lvl="0" indent="-171450" algn="just" defTabSz="914400" rtl="0" eaLnBrk="1" fontAlgn="auto" latinLnBrk="0" hangingPunct="1">
              <a:lnSpc>
                <a:spcPct val="100000"/>
              </a:lnSpc>
              <a:spcBef>
                <a:spcPts val="0"/>
              </a:spcBef>
              <a:spcAft>
                <a:spcPts val="0"/>
              </a:spcAft>
              <a:buClrTx/>
              <a:buSzTx/>
              <a:buFontTx/>
              <a:buChar char="-"/>
              <a:tabLst/>
              <a:defRPr/>
            </a:pPr>
            <a:r>
              <a:rPr lang="bg-BG" sz="1100" baseline="0" dirty="0" smtClean="0">
                <a:latin typeface="Times New Roman" panose="02020603050405020304" pitchFamily="18" charset="0"/>
                <a:cs typeface="Times New Roman" panose="02020603050405020304" pitchFamily="18" charset="0"/>
              </a:rPr>
              <a:t>и по </a:t>
            </a:r>
            <a:r>
              <a:rPr lang="bg-BG" sz="1100" baseline="0" dirty="0" err="1" smtClean="0">
                <a:latin typeface="Times New Roman" panose="02020603050405020304" pitchFamily="18" charset="0"/>
                <a:cs typeface="Times New Roman" panose="02020603050405020304" pitchFamily="18" charset="0"/>
              </a:rPr>
              <a:t>ПО</a:t>
            </a:r>
            <a:r>
              <a:rPr lang="bg-BG" sz="1100" baseline="0" dirty="0" smtClean="0">
                <a:latin typeface="Times New Roman" panose="02020603050405020304" pitchFamily="18" charset="0"/>
                <a:cs typeface="Times New Roman" panose="02020603050405020304" pitchFamily="18" charset="0"/>
              </a:rPr>
              <a:t> 2 – по 23 % от бюджета за тази ос.</a:t>
            </a:r>
            <a:endParaRPr lang="bg-BG" sz="1100" dirty="0" smtClean="0">
              <a:latin typeface="Times New Roman" panose="02020603050405020304" pitchFamily="18" charset="0"/>
              <a:cs typeface="Times New Roman" panose="02020603050405020304" pitchFamily="18" charset="0"/>
            </a:endParaRPr>
          </a:p>
          <a:p>
            <a:pPr algn="just"/>
            <a:endParaRPr lang="bg-BG" sz="1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982526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a:prstGeom prst="rect">
            <a:avLst/>
          </a:prstGeom>
        </p:spPr>
      </p:sp>
      <p:sp>
        <p:nvSpPr>
          <p:cNvPr id="3" name="Notes Placeholder 2"/>
          <p:cNvSpPr>
            <a:spLocks noGrp="1"/>
          </p:cNvSpPr>
          <p:nvPr>
            <p:ph type="body" idx="1"/>
          </p:nvPr>
        </p:nvSpPr>
        <p:spPr>
          <a:xfrm>
            <a:off x="332656" y="3811191"/>
            <a:ext cx="6192688" cy="5832648"/>
          </a:xfrm>
          <a:prstGeom prst="rect">
            <a:avLst/>
          </a:prstGeom>
        </p:spPr>
        <p:txBody>
          <a:bodyPr/>
          <a:lstStyle/>
          <a:p>
            <a:pPr algn="just"/>
            <a:r>
              <a:rPr lang="bg-BG" sz="1100" dirty="0" smtClean="0">
                <a:latin typeface="Times New Roman" panose="02020603050405020304" pitchFamily="18" charset="0"/>
                <a:cs typeface="Times New Roman" panose="02020603050405020304" pitchFamily="18" charset="0"/>
              </a:rPr>
              <a:t>Най-много са </a:t>
            </a:r>
            <a:r>
              <a:rPr lang="bg-BG" sz="1100" b="1" dirty="0" smtClean="0">
                <a:latin typeface="Times New Roman" panose="02020603050405020304" pitchFamily="18" charset="0"/>
                <a:cs typeface="Times New Roman" panose="02020603050405020304" pitchFamily="18" charset="0"/>
              </a:rPr>
              <a:t>договорите</a:t>
            </a:r>
            <a:r>
              <a:rPr lang="bg-BG" sz="1100" b="0" dirty="0" smtClean="0">
                <a:latin typeface="Times New Roman" panose="02020603050405020304" pitchFamily="18" charset="0"/>
                <a:cs typeface="Times New Roman" panose="02020603050405020304" pitchFamily="18" charset="0"/>
              </a:rPr>
              <a:t>,</a:t>
            </a:r>
            <a:r>
              <a:rPr lang="bg-BG" sz="1100" b="0" baseline="0" dirty="0" smtClean="0">
                <a:latin typeface="Times New Roman" panose="02020603050405020304" pitchFamily="18" charset="0"/>
                <a:cs typeface="Times New Roman" panose="02020603050405020304" pitchFamily="18" charset="0"/>
              </a:rPr>
              <a:t> сключени с </a:t>
            </a:r>
            <a:r>
              <a:rPr lang="bg-BG" sz="1100" b="1" baseline="0" dirty="0" smtClean="0">
                <a:latin typeface="Times New Roman" panose="02020603050405020304" pitchFamily="18" charset="0"/>
                <a:cs typeface="Times New Roman" panose="02020603050405020304" pitchFamily="18" charset="0"/>
              </a:rPr>
              <a:t>централната администрация</a:t>
            </a:r>
            <a:r>
              <a:rPr lang="bg-BG" sz="1100" baseline="0" dirty="0" smtClean="0">
                <a:latin typeface="Times New Roman" panose="02020603050405020304" pitchFamily="18" charset="0"/>
                <a:cs typeface="Times New Roman" panose="02020603050405020304" pitchFamily="18" charset="0"/>
              </a:rPr>
              <a:t>:</a:t>
            </a:r>
          </a:p>
          <a:p>
            <a:pPr marL="171450" indent="-171450" algn="just">
              <a:buFontTx/>
              <a:buChar char="-"/>
            </a:pPr>
            <a:endParaRPr lang="bg-BG" sz="1100" baseline="0" dirty="0" smtClean="0">
              <a:latin typeface="Times New Roman" panose="02020603050405020304" pitchFamily="18" charset="0"/>
              <a:cs typeface="Times New Roman" panose="02020603050405020304" pitchFamily="18" charset="0"/>
            </a:endParaRPr>
          </a:p>
          <a:p>
            <a:pPr marL="171450" indent="-171450" algn="just">
              <a:buFontTx/>
              <a:buChar char="-"/>
            </a:pPr>
            <a:r>
              <a:rPr lang="bg-BG" sz="1100" baseline="0" dirty="0" smtClean="0">
                <a:latin typeface="Times New Roman" panose="02020603050405020304" pitchFamily="18" charset="0"/>
                <a:cs typeface="Times New Roman" panose="02020603050405020304" pitchFamily="18" charset="0"/>
              </a:rPr>
              <a:t>както по отношение на </a:t>
            </a:r>
            <a:r>
              <a:rPr lang="bg-BG" sz="1100" b="1" baseline="0" dirty="0" smtClean="0">
                <a:latin typeface="Times New Roman" panose="02020603050405020304" pitchFamily="18" charset="0"/>
                <a:cs typeface="Times New Roman" panose="02020603050405020304" pitchFamily="18" charset="0"/>
              </a:rPr>
              <a:t>стойност на получените средства (83% </a:t>
            </a:r>
            <a:r>
              <a:rPr lang="bg-BG" sz="1100" b="0" baseline="0" dirty="0" smtClean="0">
                <a:latin typeface="Times New Roman" panose="02020603050405020304" pitchFamily="18" charset="0"/>
                <a:cs typeface="Times New Roman" panose="02020603050405020304" pitchFamily="18" charset="0"/>
              </a:rPr>
              <a:t>от всички договорени средства);</a:t>
            </a:r>
          </a:p>
          <a:p>
            <a:pPr marL="171450" indent="-171450" algn="just">
              <a:buFontTx/>
              <a:buChar char="-"/>
            </a:pPr>
            <a:endParaRPr lang="bg-BG" sz="1100" baseline="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430057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p:spPr>
      </p:sp>
      <p:sp>
        <p:nvSpPr>
          <p:cNvPr id="3" name="Notes Placeholder 2"/>
          <p:cNvSpPr>
            <a:spLocks noGrp="1"/>
          </p:cNvSpPr>
          <p:nvPr>
            <p:ph type="body" idx="1"/>
          </p:nvPr>
        </p:nvSpPr>
        <p:spPr/>
        <p:txBody>
          <a:bodyPr/>
          <a:lstStyle/>
          <a:p>
            <a:pPr marL="171450" indent="-171450">
              <a:buFontTx/>
              <a:buChar char="-"/>
            </a:pPr>
            <a:endParaRPr lang="bg-BG" sz="1100" b="1" baseline="0" dirty="0" smtClean="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bg-BG" sz="1100" dirty="0" smtClean="0">
                <a:latin typeface="Helen Bg Light" panose="02000003080000020004" pitchFamily="50" charset="-52"/>
                <a:ea typeface="Times New Roman" panose="02020603050405020304" pitchFamily="18" charset="0"/>
                <a:cs typeface="Times New Roman" panose="02020603050405020304" pitchFamily="18" charset="0"/>
              </a:rPr>
              <a:t>Анализ на функционални анализи на общините. Дейността е изпълнена. – ОПАК</a:t>
            </a:r>
            <a:r>
              <a:rPr lang="bg-BG" sz="1100" baseline="0" dirty="0" smtClean="0">
                <a:latin typeface="Helen Bg Light" panose="02000003080000020004" pitchFamily="50" charset="-52"/>
                <a:ea typeface="Times New Roman" panose="02020603050405020304" pitchFamily="18"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bg-BG" sz="1100" i="1" dirty="0" smtClean="0">
                <a:latin typeface="Helen Bg Light" panose="02000003080000020004" pitchFamily="50" charset="-52"/>
                <a:ea typeface="Times New Roman" panose="02020603050405020304" pitchFamily="18" charset="0"/>
                <a:cs typeface="Times New Roman" panose="02020603050405020304" pitchFamily="18" charset="0"/>
              </a:rPr>
              <a:t>"споделените услуги“</a:t>
            </a:r>
            <a:r>
              <a:rPr lang="bg-BG" sz="1100" i="1" baseline="0" dirty="0" smtClean="0">
                <a:latin typeface="Helen Bg Light" panose="02000003080000020004" pitchFamily="50" charset="-52"/>
                <a:ea typeface="Times New Roman" panose="02020603050405020304" pitchFamily="18" charset="0"/>
                <a:cs typeface="Times New Roman" panose="02020603050405020304" pitchFamily="18" charset="0"/>
              </a:rPr>
              <a:t> - </a:t>
            </a:r>
            <a:r>
              <a:rPr lang="ru-RU" sz="1100" dirty="0" smtClean="0">
                <a:effectLst/>
              </a:rPr>
              <a:t>Въз основа на анализа и подготвените примерни модели, по групи общини ще бъдат идентифицирани дейностите, за които може да бъде приложен принципа за „споделяне на дейности” от няколко общини. Прилагането принципа за „споделени дейности” от група общини ще позволи в определени случаи да се реши въпроса с недостига на квалифицирани кадри в определени области и паралелно с това да се намали общата численост на администрацията. Това е особено подходящо при общините с малка численост на администрацията, които не разполагат с достатъчен собствен експертен ресурс.</a:t>
            </a:r>
            <a:endParaRPr lang="bg-BG" sz="1100" dirty="0" smtClean="0">
              <a:latin typeface="Helen Bg Light" panose="02000003080000020004" pitchFamily="50" charset="-52"/>
              <a:ea typeface="Times New Roman" panose="02020603050405020304" pitchFamily="18" charset="0"/>
              <a:cs typeface="Times New Roman" panose="02020603050405020304" pitchFamily="18" charset="0"/>
            </a:endParaRPr>
          </a:p>
          <a:p>
            <a:endParaRPr lang="bg-BG" sz="11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t>5</a:t>
            </a:fld>
            <a:endParaRPr lang="bg-BG"/>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p>
        </p:txBody>
      </p:sp>
    </p:spTree>
    <p:extLst>
      <p:ext uri="{BB962C8B-B14F-4D97-AF65-F5344CB8AC3E}">
        <p14:creationId xmlns:p14="http://schemas.microsoft.com/office/powerpoint/2010/main" val="27359256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p:spPr>
      </p:sp>
      <p:sp>
        <p:nvSpPr>
          <p:cNvPr id="3" name="Notes Placeholder 2"/>
          <p:cNvSpPr>
            <a:spLocks noGrp="1"/>
          </p:cNvSpPr>
          <p:nvPr>
            <p:ph type="body" idx="1"/>
          </p:nvPr>
        </p:nvSpPr>
        <p:spPr/>
        <p:txBody>
          <a:bodyPr/>
          <a:lstStyle/>
          <a:p>
            <a:pPr marL="0" indent="0">
              <a:buFontTx/>
              <a:buNone/>
            </a:pPr>
            <a:r>
              <a:rPr lang="bg-BG" sz="1200" b="1" kern="1200" dirty="0" smtClean="0">
                <a:solidFill>
                  <a:schemeClr val="tx1"/>
                </a:solidFill>
                <a:effectLst/>
                <a:latin typeface="+mn-lt"/>
                <a:ea typeface="+mn-ea"/>
                <a:cs typeface="+mn-cs"/>
              </a:rPr>
              <a:t>Ключови теми</a:t>
            </a:r>
            <a:r>
              <a:rPr lang="bg-BG" sz="1200" b="1" kern="1200" baseline="0" dirty="0" smtClean="0">
                <a:solidFill>
                  <a:schemeClr val="tx1"/>
                </a:solidFill>
                <a:effectLst/>
                <a:latin typeface="+mn-lt"/>
                <a:ea typeface="+mn-ea"/>
                <a:cs typeface="+mn-cs"/>
              </a:rPr>
              <a:t> </a:t>
            </a:r>
            <a:r>
              <a:rPr lang="bg-BG" sz="1200" b="0" kern="1200" dirty="0" smtClean="0">
                <a:solidFill>
                  <a:schemeClr val="tx1"/>
                </a:solidFill>
                <a:effectLst/>
                <a:latin typeface="+mn-lt"/>
                <a:ea typeface="+mn-ea"/>
                <a:cs typeface="+mn-cs"/>
              </a:rPr>
              <a:t>"Общинска собственост ", "Устройство на територията",  "Превенция и действия при бедствия" , "Обществен ред и сигурност",  "Образование",  "Социални дейности",  "Местни данъци и такси",  "Общински бюджети", "Управление на водите и "Управление на отпадъците"; </a:t>
            </a:r>
          </a:p>
          <a:p>
            <a:pPr algn="just"/>
            <a:endParaRPr lang="bg-BG" sz="1100" dirty="0" smtClean="0">
              <a:latin typeface="Helen Bg Light" panose="02000003080000020004" pitchFamily="50" charset="-52"/>
              <a:ea typeface="Times New Roman" panose="02020603050405020304" pitchFamily="18" charset="0"/>
              <a:cs typeface="Times New Roman" panose="02020603050405020304" pitchFamily="18" charset="0"/>
            </a:endParaRPr>
          </a:p>
          <a:p>
            <a:pPr algn="just"/>
            <a:r>
              <a:rPr lang="bg-BG" sz="1100" dirty="0" smtClean="0">
                <a:latin typeface="Helen Bg Light" panose="02000003080000020004" pitchFamily="50" charset="-52"/>
                <a:ea typeface="Times New Roman" panose="02020603050405020304" pitchFamily="18" charset="0"/>
                <a:cs typeface="Times New Roman" panose="02020603050405020304" pitchFamily="18" charset="0"/>
              </a:rPr>
              <a:t>Провеждане на обучения по заявка на общините</a:t>
            </a:r>
            <a:r>
              <a:rPr lang="bg-BG" sz="1100" baseline="0" dirty="0" smtClean="0">
                <a:latin typeface="Helen Bg Light" panose="02000003080000020004" pitchFamily="50" charset="-52"/>
                <a:ea typeface="Times New Roman" panose="02020603050405020304" pitchFamily="18" charset="0"/>
                <a:cs typeface="Times New Roman" panose="02020603050405020304" pitchFamily="18" charset="0"/>
              </a:rPr>
              <a:t> – </a:t>
            </a:r>
          </a:p>
          <a:p>
            <a:pPr algn="just"/>
            <a:endParaRPr lang="bg-BG" sz="1100" baseline="0" dirty="0" smtClean="0">
              <a:latin typeface="Helen Bg Light" panose="02000003080000020004" pitchFamily="50" charset="-52"/>
              <a:ea typeface="Times New Roman" panose="02020603050405020304" pitchFamily="18" charset="0"/>
              <a:cs typeface="Times New Roman" panose="02020603050405020304" pitchFamily="18" charset="0"/>
            </a:endParaRPr>
          </a:p>
          <a:p>
            <a:pPr algn="just"/>
            <a:r>
              <a:rPr lang="bg-BG" sz="1200" kern="1200" dirty="0" smtClean="0">
                <a:solidFill>
                  <a:schemeClr val="tx1"/>
                </a:solidFill>
                <a:effectLst/>
                <a:latin typeface="+mn-lt"/>
                <a:ea typeface="+mn-ea"/>
                <a:cs typeface="+mn-cs"/>
              </a:rPr>
              <a:t>Заявка ще се приема при минимум 1 и максимум 10 обучаеми. Минималният брой от един обучаем е поради спецификата на малките общини, където често един експерт  съвместява две до три сфери на дейност. Следва да се има предвид, че дейността "Обучение по заявка" е отделно обособена поради специфичността - на място според конкретните проблеми се дават практически решения. Това не предполага голям брой обучаеми служители. След получаване на заявката,  НСОРБ ще подбере подходящ общински експерт  с необходимата </a:t>
            </a:r>
            <a:r>
              <a:rPr lang="bg-BG" sz="1200" kern="1200" dirty="0" err="1" smtClean="0">
                <a:solidFill>
                  <a:schemeClr val="tx1"/>
                </a:solidFill>
                <a:effectLst/>
                <a:latin typeface="+mn-lt"/>
                <a:ea typeface="+mn-ea"/>
                <a:cs typeface="+mn-cs"/>
              </a:rPr>
              <a:t>компетеност</a:t>
            </a:r>
            <a:r>
              <a:rPr lang="bg-BG" sz="1200" kern="1200" dirty="0" smtClean="0">
                <a:solidFill>
                  <a:schemeClr val="tx1"/>
                </a:solidFill>
                <a:effectLst/>
                <a:latin typeface="+mn-lt"/>
                <a:ea typeface="+mn-ea"/>
                <a:cs typeface="+mn-cs"/>
              </a:rPr>
              <a:t> от експертните мрежи, който, на място, в заявилата община, в рамките на до 5 работни дни ще обучи свои колеги по конкретен казус или проблем</a:t>
            </a:r>
            <a:endParaRPr lang="bg-BG" sz="1100" dirty="0" smtClean="0">
              <a:latin typeface="Helen Bg Light" panose="02000003080000020004" pitchFamily="50" charset="-52"/>
              <a:ea typeface="Times New Roman" panose="02020603050405020304" pitchFamily="18" charset="0"/>
              <a:cs typeface="Times New Roman" panose="02020603050405020304" pitchFamily="18" charset="0"/>
            </a:endParaRPr>
          </a:p>
          <a:p>
            <a:pPr algn="just"/>
            <a:endParaRPr lang="bg-BG" sz="1100" dirty="0" smtClean="0">
              <a:latin typeface="Helen Bg Light" panose="02000003080000020004" pitchFamily="50" charset="-52"/>
              <a:ea typeface="Times New Roman" panose="02020603050405020304" pitchFamily="18" charset="0"/>
              <a:cs typeface="Times New Roman" panose="02020603050405020304" pitchFamily="18" charset="0"/>
            </a:endParaRPr>
          </a:p>
          <a:p>
            <a:pPr algn="just"/>
            <a:r>
              <a:rPr lang="bg-BG" sz="1100" dirty="0" smtClean="0">
                <a:latin typeface="Helen Bg Light" panose="02000003080000020004" pitchFamily="50" charset="-52"/>
                <a:ea typeface="Times New Roman" panose="02020603050405020304" pitchFamily="18" charset="0"/>
                <a:cs typeface="Times New Roman" panose="02020603050405020304" pitchFamily="18" charset="0"/>
              </a:rPr>
              <a:t>Подготовка на практически наръчници по отделните обучителни теми</a:t>
            </a:r>
          </a:p>
          <a:p>
            <a:pPr marL="171450" indent="-171450">
              <a:buFontTx/>
              <a:buChar char="-"/>
            </a:pPr>
            <a:endParaRPr lang="bg-BG" sz="1100" b="1" baseline="0" dirty="0" smtClean="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t>6</a:t>
            </a:fld>
            <a:endParaRPr lang="bg-BG"/>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p>
        </p:txBody>
      </p:sp>
    </p:spTree>
    <p:extLst>
      <p:ext uri="{BB962C8B-B14F-4D97-AF65-F5344CB8AC3E}">
        <p14:creationId xmlns:p14="http://schemas.microsoft.com/office/powerpoint/2010/main" val="32925734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p:spPr>
      </p:sp>
      <p:sp>
        <p:nvSpPr>
          <p:cNvPr id="3" name="Notes Placeholder 2"/>
          <p:cNvSpPr>
            <a:spLocks noGrp="1"/>
          </p:cNvSpPr>
          <p:nvPr>
            <p:ph type="body" idx="1"/>
          </p:nvPr>
        </p:nvSpPr>
        <p:spPr/>
        <p:txBody>
          <a:bodyPr/>
          <a:lstStyle/>
          <a:p>
            <a:endParaRPr lang="bg-BG" sz="1100" b="0" baseline="0" dirty="0" smtClean="0">
              <a:latin typeface="Times New Roman" panose="02020603050405020304" pitchFamily="18" charset="0"/>
              <a:cs typeface="Times New Roman" panose="02020603050405020304" pitchFamily="18" charset="0"/>
            </a:endParaRPr>
          </a:p>
          <a:p>
            <a:r>
              <a:rPr lang="bg-BG" sz="1100" b="0" baseline="0" dirty="0" smtClean="0">
                <a:latin typeface="Times New Roman" panose="02020603050405020304" pitchFamily="18" charset="0"/>
                <a:cs typeface="Times New Roman" panose="02020603050405020304" pitchFamily="18" charset="0"/>
              </a:rPr>
              <a:t>  </a:t>
            </a:r>
            <a:endParaRPr lang="bg-BG" sz="1100" b="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a:xfrm>
            <a:off x="3884615" y="9428585"/>
            <a:ext cx="2971800" cy="498055"/>
          </a:xfrm>
          <a:prstGeom prst="rect">
            <a:avLst/>
          </a:prstGeom>
        </p:spPr>
        <p:txBody>
          <a:bodyPr/>
          <a:lstStyle/>
          <a:p>
            <a:fld id="{73CD82D0-6EB2-4E20-A8A4-B605118B416C}" type="slidenum">
              <a:rPr lang="bg-BG" smtClean="0">
                <a:solidFill>
                  <a:prstClr val="black"/>
                </a:solidFill>
              </a:rPr>
              <a:pPr/>
              <a:t>7</a:t>
            </a:fld>
            <a:endParaRPr lang="bg-BG">
              <a:solidFill>
                <a:prstClr val="black"/>
              </a:solidFill>
            </a:endParaRPr>
          </a:p>
        </p:txBody>
      </p:sp>
      <p:sp>
        <p:nvSpPr>
          <p:cNvPr id="5" name="Date Placeholder 4"/>
          <p:cNvSpPr>
            <a:spLocks noGrp="1"/>
          </p:cNvSpPr>
          <p:nvPr>
            <p:ph type="dt" idx="11"/>
          </p:nvPr>
        </p:nvSpPr>
        <p:spPr>
          <a:xfrm>
            <a:off x="3884615" y="1"/>
            <a:ext cx="2971800" cy="498056"/>
          </a:xfrm>
          <a:prstGeom prst="rect">
            <a:avLst/>
          </a:prstGeom>
        </p:spPr>
        <p:txBody>
          <a:bodyPr/>
          <a:lstStyle/>
          <a:p>
            <a:endParaRPr lang="bg-BG"/>
          </a:p>
        </p:txBody>
      </p:sp>
    </p:spTree>
    <p:extLst>
      <p:ext uri="{BB962C8B-B14F-4D97-AF65-F5344CB8AC3E}">
        <p14:creationId xmlns:p14="http://schemas.microsoft.com/office/powerpoint/2010/main" val="11168795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3038" y="282575"/>
            <a:ext cx="3971925" cy="2808288"/>
          </a:xfrm>
        </p:spPr>
      </p:sp>
      <p:sp>
        <p:nvSpPr>
          <p:cNvPr id="3" name="Notes Placeholder 2"/>
          <p:cNvSpPr>
            <a:spLocks noGrp="1"/>
          </p:cNvSpPr>
          <p:nvPr>
            <p:ph type="body" idx="1"/>
          </p:nvPr>
        </p:nvSpPr>
        <p:spPr/>
        <p:txBody>
          <a:bodyPr/>
          <a:lstStyle/>
          <a:p>
            <a:pPr eaLnBrk="1" hangingPunct="1"/>
            <a:r>
              <a:rPr lang="bg-BG" altLang="bg-BG" sz="1200" dirty="0" smtClean="0">
                <a:solidFill>
                  <a:prstClr val="white"/>
                </a:solidFill>
                <a:latin typeface="Helen Bg" pitchFamily="34" charset="-52"/>
              </a:rPr>
              <a:t>ИГРП 2018 към 22.11.2017</a:t>
            </a:r>
            <a:endParaRPr lang="bg-BG" altLang="bg-BG" sz="1050" b="1" dirty="0" smtClean="0">
              <a:solidFill>
                <a:prstClr val="white"/>
              </a:solidFill>
              <a:latin typeface="Helen Bg" pitchFamily="34" charset="-52"/>
            </a:endParaRPr>
          </a:p>
          <a:p>
            <a:pPr eaLnBrk="1" hangingPunct="1"/>
            <a:r>
              <a:rPr lang="bg-BG" altLang="bg-BG" sz="1050" b="1" dirty="0" smtClean="0">
                <a:solidFill>
                  <a:prstClr val="white"/>
                </a:solidFill>
                <a:latin typeface="Helen Bg" pitchFamily="34" charset="-52"/>
              </a:rPr>
              <a:t>Стратегически фокус</a:t>
            </a:r>
          </a:p>
          <a:p>
            <a:pPr marL="171450" indent="-171450">
              <a:buFont typeface="Arial" panose="020B0604020202020204" pitchFamily="34" charset="0"/>
              <a:buChar char="•"/>
            </a:pPr>
            <a:r>
              <a:rPr lang="bg-BG" sz="1050" b="0" noProof="0" dirty="0" smtClean="0">
                <a:solidFill>
                  <a:prstClr val="black">
                    <a:lumMod val="65000"/>
                    <a:lumOff val="35000"/>
                  </a:prstClr>
                </a:solidFill>
                <a:latin typeface="Helen Bg Light" panose="02000003080000020004" pitchFamily="50" charset="-52"/>
              </a:rPr>
              <a:t>Осигуряване на функционирането на системата за програмиране, наблюдение, управление, контрол, координация, сертифициране и одит на ЕСИФ</a:t>
            </a:r>
          </a:p>
          <a:p>
            <a:pPr marL="171450" indent="-171450">
              <a:buFont typeface="Arial" panose="020B0604020202020204" pitchFamily="34" charset="0"/>
              <a:buChar char="•"/>
            </a:pPr>
            <a:r>
              <a:rPr lang="bg-BG" sz="1050" b="0" noProof="0" dirty="0" smtClean="0">
                <a:solidFill>
                  <a:prstClr val="black">
                    <a:lumMod val="65000"/>
                    <a:lumOff val="35000"/>
                  </a:prstClr>
                </a:solidFill>
                <a:latin typeface="Helen Bg Light" panose="02000003080000020004" pitchFamily="50" charset="-52"/>
              </a:rPr>
              <a:t>Осигуряване функционирането на ОИЦ</a:t>
            </a:r>
          </a:p>
          <a:p>
            <a:pPr marL="171450" indent="-171450">
              <a:buFont typeface="Arial" panose="020B0604020202020204" pitchFamily="34" charset="0"/>
              <a:buChar char="•"/>
            </a:pPr>
            <a:r>
              <a:rPr lang="bg-BG" sz="1050" b="0" dirty="0" smtClean="0">
                <a:solidFill>
                  <a:prstClr val="black">
                    <a:lumMod val="65000"/>
                    <a:lumOff val="35000"/>
                  </a:prstClr>
                </a:solidFill>
                <a:latin typeface="Helen Bg Light" panose="02000003080000020004" pitchFamily="50" charset="-52"/>
              </a:rPr>
              <a:t>Граждански контрол върху реформата в СС</a:t>
            </a:r>
          </a:p>
          <a:p>
            <a:endParaRPr lang="bg-BG" noProof="0" dirty="0" smtClean="0"/>
          </a:p>
          <a:p>
            <a:r>
              <a:rPr lang="bg-BG" noProof="0" dirty="0" smtClean="0"/>
              <a:t>1. </a:t>
            </a:r>
            <a:r>
              <a:rPr lang="ru-RU" noProof="0" dirty="0" smtClean="0"/>
              <a:t>Граждански </a:t>
            </a:r>
            <a:r>
              <a:rPr lang="bg-BG" noProof="0" dirty="0" smtClean="0"/>
              <a:t>контрол върху реформата в съдебната </a:t>
            </a:r>
            <a:r>
              <a:rPr lang="ru-RU" noProof="0" dirty="0" smtClean="0"/>
              <a:t>система, </a:t>
            </a:r>
            <a:r>
              <a:rPr lang="ru-RU" b="1" noProof="0" dirty="0" smtClean="0"/>
              <a:t>НПО</a:t>
            </a:r>
            <a:r>
              <a:rPr lang="ru-RU" b="1" baseline="0" noProof="0" dirty="0" smtClean="0"/>
              <a:t> СС, 2 млн., ПО 3 за </a:t>
            </a:r>
            <a:r>
              <a:rPr lang="bg-BG" b="1" baseline="0" noProof="0" dirty="0" smtClean="0"/>
              <a:t>втори срок за кандидатстване</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sz="1200" b="0" i="0" u="none" strike="noStrike" kern="1200" cap="none" spc="0" normalizeH="0" baseline="0" noProof="0" dirty="0" smtClean="0">
                <a:ln>
                  <a:noFill/>
                </a:ln>
                <a:solidFill>
                  <a:prstClr val="black"/>
                </a:solidFill>
                <a:effectLst/>
                <a:uLnTx/>
                <a:uFillTx/>
                <a:latin typeface="+mn-lt"/>
                <a:ea typeface="+mn-ea"/>
                <a:cs typeface="+mn-cs"/>
              </a:rPr>
              <a:t>    Цели: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bg-BG" sz="1200" b="0" i="0" u="none" strike="noStrike" kern="1200" cap="none" spc="0" normalizeH="0" baseline="0" noProof="0" dirty="0" smtClean="0">
                <a:ln>
                  <a:noFill/>
                </a:ln>
                <a:solidFill>
                  <a:prstClr val="black"/>
                </a:solidFill>
                <a:effectLst/>
                <a:uLnTx/>
                <a:uFillTx/>
                <a:latin typeface="+mn-lt"/>
                <a:ea typeface="+mn-ea"/>
                <a:cs typeface="+mn-cs"/>
              </a:rPr>
              <a:t>Осъществяване на граждански контрола върху реформата в СС чрез по-активното включване на НПО и професионалните организации в процеса на разработването, наблюдението и оценката на 	    стратегиите за реформа;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bg-BG" sz="1200" b="0" i="0" u="none" strike="noStrike" kern="1200" cap="none" spc="0" normalizeH="0" baseline="0" noProof="0" dirty="0" smtClean="0">
                <a:ln>
                  <a:noFill/>
                </a:ln>
                <a:solidFill>
                  <a:prstClr val="black"/>
                </a:solidFill>
                <a:effectLst/>
                <a:uLnTx/>
                <a:uFillTx/>
                <a:latin typeface="+mn-lt"/>
                <a:ea typeface="+mn-ea"/>
                <a:cs typeface="+mn-cs"/>
              </a:rPr>
              <a:t>Отправяне на предложения за подобрения в съдебната система;</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bg-BG" sz="1200" b="0" i="0" u="none" strike="noStrike" kern="1200" cap="none" spc="0" normalizeH="0" baseline="0" noProof="0" dirty="0" smtClean="0">
                <a:ln>
                  <a:noFill/>
                </a:ln>
                <a:solidFill>
                  <a:prstClr val="black"/>
                </a:solidFill>
                <a:effectLst/>
                <a:uLnTx/>
                <a:uFillTx/>
                <a:latin typeface="+mn-lt"/>
                <a:ea typeface="+mn-ea"/>
                <a:cs typeface="+mn-cs"/>
              </a:rPr>
              <a:t>Насърчаване и развитие на алтернативни методи </a:t>
            </a:r>
            <a:r>
              <a:rPr kumimoji="0" lang="ru-RU" sz="1200" b="0" i="0" u="none" strike="noStrike" kern="1200" cap="none" spc="0" normalizeH="0" baseline="0" noProof="0" dirty="0" smtClean="0">
                <a:ln>
                  <a:noFill/>
                </a:ln>
                <a:solidFill>
                  <a:prstClr val="black"/>
                </a:solidFill>
                <a:effectLst/>
                <a:uLnTx/>
                <a:uFillTx/>
                <a:latin typeface="+mn-lt"/>
                <a:ea typeface="+mn-ea"/>
                <a:cs typeface="+mn-cs"/>
              </a:rPr>
              <a:t>за </a:t>
            </a:r>
            <a:r>
              <a:rPr kumimoji="0" lang="bg-BG" sz="1200" b="0" i="0" u="none" strike="noStrike" kern="1200" cap="none" spc="0" normalizeH="0" baseline="0" noProof="0" dirty="0" smtClean="0">
                <a:ln>
                  <a:noFill/>
                </a:ln>
                <a:solidFill>
                  <a:prstClr val="black"/>
                </a:solidFill>
                <a:effectLst/>
                <a:uLnTx/>
                <a:uFillTx/>
                <a:latin typeface="+mn-lt"/>
                <a:ea typeface="+mn-ea"/>
                <a:cs typeface="+mn-cs"/>
              </a:rPr>
              <a:t>решаване на правни спорове</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bg-BG"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bg-BG" sz="1200" b="0" i="0" u="none" strike="noStrike" kern="1200" cap="none" spc="0" normalizeH="0" baseline="0" noProof="0" dirty="0" smtClean="0">
                <a:ln>
                  <a:noFill/>
                </a:ln>
                <a:solidFill>
                  <a:prstClr val="black"/>
                </a:solidFill>
                <a:effectLst/>
                <a:uLnTx/>
                <a:uFillTx/>
                <a:latin typeface="+mn-lt"/>
                <a:ea typeface="+mn-ea"/>
                <a:cs typeface="+mn-cs"/>
              </a:rPr>
              <a:t>2. Осигуряване функционирането на националната мрежа от 27 </a:t>
            </a:r>
            <a:r>
              <a:rPr kumimoji="0" lang="bg-BG" sz="1200" b="1" i="0" u="none" strike="noStrike" kern="1200" cap="none" spc="0" normalizeH="0" baseline="0" noProof="0" dirty="0" smtClean="0">
                <a:ln>
                  <a:noFill/>
                </a:ln>
                <a:solidFill>
                  <a:prstClr val="black"/>
                </a:solidFill>
                <a:effectLst/>
                <a:uLnTx/>
                <a:uFillTx/>
                <a:latin typeface="+mn-lt"/>
                <a:ea typeface="+mn-ea"/>
                <a:cs typeface="+mn-cs"/>
              </a:rPr>
              <a:t>областни информационни центрове -10 млн. ПО 4</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bg-BG" sz="1200" b="0" i="0" u="none" strike="noStrike" kern="1200" cap="none" spc="0" normalizeH="0" baseline="0" noProof="0" dirty="0" smtClean="0">
                <a:ln>
                  <a:noFill/>
                </a:ln>
                <a:solidFill>
                  <a:prstClr val="black"/>
                </a:solidFill>
                <a:effectLst/>
                <a:uLnTx/>
                <a:uFillTx/>
                <a:latin typeface="+mn-lt"/>
                <a:ea typeface="+mn-ea"/>
                <a:cs typeface="+mn-cs"/>
              </a:rPr>
              <a:t>Цел: Осигуряване на ефективно функциониране</a:t>
            </a:r>
            <a:r>
              <a:rPr kumimoji="0" lang="ru-RU" sz="1200" b="0" i="0" u="none" strike="noStrike" kern="1200" cap="none" spc="0" normalizeH="0" baseline="0" noProof="0" dirty="0" smtClean="0">
                <a:ln>
                  <a:noFill/>
                </a:ln>
                <a:solidFill>
                  <a:prstClr val="black"/>
                </a:solidFill>
                <a:effectLst/>
                <a:uLnTx/>
                <a:uFillTx/>
                <a:latin typeface="+mn-lt"/>
                <a:ea typeface="+mn-ea"/>
                <a:cs typeface="+mn-cs"/>
              </a:rPr>
              <a:t> на 27те ОИЦ</a:t>
            </a:r>
            <a:endParaRPr kumimoji="0" lang="bg-BG"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bg-BG"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bg-BG" sz="1200" b="0" i="0" u="none" strike="noStrike" kern="1200" cap="none" spc="0" normalizeH="0" baseline="0" noProof="0" dirty="0" smtClean="0">
                <a:ln>
                  <a:noFill/>
                </a:ln>
                <a:solidFill>
                  <a:prstClr val="black"/>
                </a:solidFill>
                <a:effectLst/>
                <a:uLnTx/>
                <a:uFillTx/>
                <a:latin typeface="+mn-lt"/>
                <a:ea typeface="+mn-ea"/>
                <a:cs typeface="+mn-cs"/>
              </a:rPr>
              <a:t>3. Техническа помощ за хоризонталните структури за програмиране, наблюдение, управление, контрол</a:t>
            </a:r>
            <a:r>
              <a:rPr kumimoji="0" lang="ru-RU" sz="1200" b="0" i="0" u="none" strike="noStrike" kern="1200" cap="none" spc="0" normalizeH="0" baseline="0" noProof="0" dirty="0" smtClean="0">
                <a:ln>
                  <a:noFill/>
                </a:ln>
                <a:solidFill>
                  <a:prstClr val="black"/>
                </a:solidFill>
                <a:effectLst/>
                <a:uLnTx/>
                <a:uFillTx/>
                <a:latin typeface="+mn-lt"/>
                <a:ea typeface="+mn-ea"/>
                <a:cs typeface="+mn-cs"/>
              </a:rPr>
              <a:t>, координация, </a:t>
            </a:r>
            <a:r>
              <a:rPr kumimoji="0" lang="bg-BG" sz="1200" b="0" i="0" u="none" strike="noStrike" kern="1200" cap="none" spc="0" normalizeH="0" baseline="0" noProof="0" dirty="0" smtClean="0">
                <a:ln>
                  <a:noFill/>
                </a:ln>
                <a:solidFill>
                  <a:prstClr val="black"/>
                </a:solidFill>
                <a:effectLst/>
                <a:uLnTx/>
                <a:uFillTx/>
                <a:latin typeface="+mn-lt"/>
                <a:ea typeface="+mn-ea"/>
                <a:cs typeface="+mn-cs"/>
              </a:rPr>
              <a:t>сертифициране и одит </a:t>
            </a:r>
            <a:r>
              <a:rPr kumimoji="0" lang="ru-RU" sz="1200" b="0" i="0" u="none" strike="noStrike" kern="1200" cap="none" spc="0" normalizeH="0" baseline="0" noProof="0" dirty="0" smtClean="0">
                <a:ln>
                  <a:noFill/>
                </a:ln>
                <a:solidFill>
                  <a:prstClr val="black"/>
                </a:solidFill>
                <a:effectLst/>
                <a:uLnTx/>
                <a:uFillTx/>
                <a:latin typeface="+mn-lt"/>
                <a:ea typeface="+mn-ea"/>
                <a:cs typeface="+mn-cs"/>
              </a:rPr>
              <a:t>на ЕСИФ</a:t>
            </a:r>
            <a:endParaRPr kumimoji="0" lang="bg-BG" sz="1200" b="0" i="0" u="none" strike="noStrike" kern="1200" cap="none" spc="0" normalizeH="0" baseline="0" noProof="0" dirty="0" smtClean="0">
              <a:ln>
                <a:noFill/>
              </a:ln>
              <a:solidFill>
                <a:prstClr val="black"/>
              </a:solidFill>
              <a:effectLst/>
              <a:uLnTx/>
              <a:uFillTx/>
              <a:latin typeface="+mn-lt"/>
              <a:ea typeface="+mn-ea"/>
              <a:cs typeface="+mn-cs"/>
            </a:endParaRPr>
          </a:p>
          <a:p>
            <a:r>
              <a:rPr lang="bg-BG" noProof="0" dirty="0" smtClean="0"/>
              <a:t>Цели:</a:t>
            </a:r>
          </a:p>
          <a:p>
            <a:pPr marL="171450" indent="-171450">
              <a:buFont typeface="Arial" panose="020B0604020202020204" pitchFamily="34" charset="0"/>
              <a:buChar char="•"/>
            </a:pPr>
            <a:r>
              <a:rPr lang="bg-BG" noProof="0" dirty="0" smtClean="0"/>
              <a:t>Подкрепа на хоризонталните структури и звена, отговорни за управлението на средствата от Европейските структурни и инвестиционни фондове (ЕСИФ)</a:t>
            </a:r>
          </a:p>
          <a:p>
            <a:pPr marL="171450" indent="-171450">
              <a:buFont typeface="Arial" panose="020B0604020202020204" pitchFamily="34" charset="0"/>
              <a:buChar char="•"/>
            </a:pPr>
            <a:r>
              <a:rPr lang="bg-BG" noProof="0" dirty="0" smtClean="0"/>
              <a:t>Осигуряване на ефективното функциониране на информационната система по чл. 21, ал. 1 от ЗУСЕСИФ (ИСУН)</a:t>
            </a:r>
          </a:p>
          <a:p>
            <a:pPr marL="171450" indent="-171450">
              <a:buFont typeface="Arial" panose="020B0604020202020204" pitchFamily="34" charset="0"/>
              <a:buChar char="•"/>
            </a:pPr>
            <a:r>
              <a:rPr lang="bg-BG" noProof="0" dirty="0" smtClean="0"/>
              <a:t>Поддържане и развитие на Единния информационен портал  (www.eufunds.bg) по чл. 16, ал. 4 от</a:t>
            </a:r>
            <a:r>
              <a:rPr lang="ru-RU" noProof="0" dirty="0" smtClean="0"/>
              <a:t> ЗУСЕСИФ</a:t>
            </a:r>
          </a:p>
          <a:p>
            <a:endParaRPr lang="bg-BG" noProof="0" dirty="0" smtClean="0"/>
          </a:p>
          <a:p>
            <a:r>
              <a:rPr lang="bg-BG" b="1" noProof="0" dirty="0" smtClean="0"/>
              <a:t>Статус процедури: </a:t>
            </a:r>
            <a:r>
              <a:rPr lang="bg-BG" noProof="0" dirty="0" smtClean="0"/>
              <a:t>До момента е отворена 1 процедура – НПО в СС, като за втория краен срок проекти ще се приемат в периода 01.07. – 30.09.2018 г. </a:t>
            </a:r>
          </a:p>
          <a:p>
            <a:endParaRPr lang="bg-BG" noProof="0" dirty="0" smtClean="0"/>
          </a:p>
          <a:p>
            <a:r>
              <a:rPr lang="bg-BG" b="1" noProof="0" dirty="0" smtClean="0"/>
              <a:t>Обществено обсъждане през октомври 2017. Получени са предложения</a:t>
            </a:r>
            <a:r>
              <a:rPr lang="bg-BG" b="1" baseline="0" noProof="0" dirty="0" smtClean="0"/>
              <a:t> от 3 институции: МО, ЦКЗ и ВСС</a:t>
            </a:r>
            <a:r>
              <a:rPr lang="bg-BG" baseline="0" noProof="0" dirty="0" smtClean="0"/>
              <a:t>, като и трите не са приети. Съгласувана от СКУСЕС на заседание в началото на ноември.</a:t>
            </a:r>
          </a:p>
          <a:p>
            <a:endParaRPr lang="bg-BG" baseline="0" noProof="0" dirty="0" smtClean="0"/>
          </a:p>
          <a:p>
            <a:r>
              <a:rPr lang="bg-BG" b="1" baseline="0" noProof="0" dirty="0" smtClean="0"/>
              <a:t>Обосновка:</a:t>
            </a:r>
          </a:p>
          <a:p>
            <a:pPr marL="228600" indent="-228600">
              <a:buAutoNum type="arabicPeriod"/>
            </a:pPr>
            <a:r>
              <a:rPr lang="bg-BG" baseline="0" noProof="0" dirty="0" smtClean="0"/>
              <a:t>ИГРП включва задължителните процедури за 2017. Минималистична, с ясното съзнание, че в началото на 2018 г. ще претърпи изменение и ще бъдат включени още процедури, за които в момента няма яснота – ПО 1 и ПО 2 – след актуализиране на ПК. ПО 3 – след актуализация на ПК и в зависимост от готовността с проекти на съдебната система.</a:t>
            </a:r>
          </a:p>
          <a:p>
            <a:pPr marL="228600" indent="-228600">
              <a:buAutoNum type="arabicPeriod"/>
            </a:pPr>
            <a:endParaRPr lang="bg-BG" noProof="0" dirty="0"/>
          </a:p>
        </p:txBody>
      </p:sp>
      <p:sp>
        <p:nvSpPr>
          <p:cNvPr id="4" name="Slide Number Placeholder 3"/>
          <p:cNvSpPr>
            <a:spLocks noGrp="1"/>
          </p:cNvSpPr>
          <p:nvPr>
            <p:ph type="sldNum" sz="quarter" idx="10"/>
          </p:nvPr>
        </p:nvSpPr>
        <p:spPr/>
        <p:txBody>
          <a:bodyPr/>
          <a:lstStyle/>
          <a:p>
            <a:fld id="{73CD82D0-6EB2-4E20-A8A4-B605118B416C}" type="slidenum">
              <a:rPr lang="bg-BG" smtClean="0"/>
              <a:t>8</a:t>
            </a:fld>
            <a:endParaRPr lang="bg-BG"/>
          </a:p>
        </p:txBody>
      </p:sp>
      <p:sp>
        <p:nvSpPr>
          <p:cNvPr id="5" name="Date Placeholder 4"/>
          <p:cNvSpPr>
            <a:spLocks noGrp="1"/>
          </p:cNvSpPr>
          <p:nvPr>
            <p:ph type="dt" idx="11"/>
          </p:nvPr>
        </p:nvSpPr>
        <p:spPr/>
        <p:txBody>
          <a:bodyPr/>
          <a:lstStyle/>
          <a:p>
            <a:endParaRPr lang="bg-BG"/>
          </a:p>
        </p:txBody>
      </p:sp>
    </p:spTree>
    <p:extLst>
      <p:ext uri="{BB962C8B-B14F-4D97-AF65-F5344CB8AC3E}">
        <p14:creationId xmlns:p14="http://schemas.microsoft.com/office/powerpoint/2010/main" val="21022464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60450" y="498475"/>
            <a:ext cx="4737100" cy="3349625"/>
          </a:xfrm>
        </p:spPr>
      </p:sp>
      <p:sp>
        <p:nvSpPr>
          <p:cNvPr id="3" name="Notes Placeholder 2"/>
          <p:cNvSpPr>
            <a:spLocks noGrp="1"/>
          </p:cNvSpPr>
          <p:nvPr>
            <p:ph type="body" idx="1"/>
          </p:nvPr>
        </p:nvSpPr>
        <p:spPr>
          <a:xfrm>
            <a:off x="188640" y="4027215"/>
            <a:ext cx="6552728" cy="5688632"/>
          </a:xfrm>
          <a:prstGeom prst="rect">
            <a:avLst/>
          </a:prstGeom>
        </p:spPr>
        <p:txBody>
          <a:bodyPr/>
          <a:lstStyle/>
          <a:p>
            <a:pPr marL="0" indent="0" algn="just">
              <a:spcAft>
                <a:spcPts val="0"/>
              </a:spcAft>
              <a:buFont typeface="Arial" panose="020B0604020202020204" pitchFamily="34" charset="0"/>
              <a:buNone/>
            </a:pPr>
            <a:r>
              <a:rPr lang="bg-BG" noProof="0" dirty="0" smtClean="0"/>
              <a:t>За първите 5 процедури ще представим КПО днес подробно.</a:t>
            </a:r>
          </a:p>
          <a:p>
            <a:pPr marL="0" indent="0" algn="just">
              <a:spcAft>
                <a:spcPts val="0"/>
              </a:spcAft>
              <a:buFont typeface="Arial" panose="020B0604020202020204" pitchFamily="34" charset="0"/>
              <a:buNone/>
            </a:pPr>
            <a:endParaRPr lang="bg-BG" noProof="0" dirty="0" smtClean="0"/>
          </a:p>
          <a:p>
            <a:pPr marL="0" indent="0" algn="just">
              <a:spcAft>
                <a:spcPts val="0"/>
              </a:spcAft>
              <a:buFont typeface="Arial" panose="020B0604020202020204" pitchFamily="34" charset="0"/>
              <a:buNone/>
            </a:pPr>
            <a:r>
              <a:rPr lang="bg-BG" noProof="0" dirty="0" smtClean="0"/>
              <a:t>Процедура </a:t>
            </a:r>
            <a:r>
              <a:rPr lang="bg-BG" b="1" noProof="0" dirty="0" smtClean="0"/>
              <a:t>Повишаване на гражданското участие в процесите на формулиране, изпълнение и мониторинг на политики и законодателство</a:t>
            </a:r>
            <a:r>
              <a:rPr lang="bg-BG" b="1" baseline="0" noProof="0" dirty="0" smtClean="0"/>
              <a:t> не е нова за КН, но до момента не бе включена в ИГРП 2018.</a:t>
            </a:r>
          </a:p>
          <a:p>
            <a:pPr marL="0" indent="0" algn="just">
              <a:spcAft>
                <a:spcPts val="0"/>
              </a:spcAft>
              <a:buFont typeface="Arial" panose="020B0604020202020204" pitchFamily="34" charset="0"/>
              <a:buNone/>
            </a:pPr>
            <a:r>
              <a:rPr lang="bg-BG" b="0" baseline="0" noProof="0" dirty="0" smtClean="0"/>
              <a:t>Няма промени в процедурата:</a:t>
            </a:r>
          </a:p>
          <a:p>
            <a:pPr marL="0" indent="0" algn="just">
              <a:spcAft>
                <a:spcPts val="0"/>
              </a:spcAft>
              <a:buFont typeface="Arial" panose="020B0604020202020204" pitchFamily="34" charset="0"/>
              <a:buNone/>
            </a:pPr>
            <a:r>
              <a:rPr lang="bg-BG" b="1" baseline="0" noProof="0" dirty="0" smtClean="0"/>
              <a:t>Бюджет: </a:t>
            </a:r>
            <a:r>
              <a:rPr lang="bg-BG" b="0" baseline="0" noProof="0" dirty="0" smtClean="0"/>
              <a:t>10 милиона лева</a:t>
            </a:r>
          </a:p>
          <a:p>
            <a:pPr marL="0" indent="0" algn="just">
              <a:spcAft>
                <a:spcPts val="0"/>
              </a:spcAft>
              <a:buFont typeface="Arial" panose="020B0604020202020204" pitchFamily="34" charset="0"/>
              <a:buNone/>
            </a:pPr>
            <a:r>
              <a:rPr lang="ru-RU" b="1" noProof="0" dirty="0" smtClean="0"/>
              <a:t>Минимален размер на помощта (в лева) по отделните проекти: </a:t>
            </a:r>
            <a:r>
              <a:rPr lang="ru-RU" b="0" noProof="0" dirty="0" smtClean="0"/>
              <a:t>10 000 лв.</a:t>
            </a:r>
          </a:p>
          <a:p>
            <a:pPr marL="0" indent="0" algn="just">
              <a:spcAft>
                <a:spcPts val="0"/>
              </a:spcAft>
              <a:buFont typeface="Arial" panose="020B0604020202020204" pitchFamily="34" charset="0"/>
              <a:buNone/>
            </a:pPr>
            <a:r>
              <a:rPr lang="ru-RU" b="1" noProof="0" dirty="0" smtClean="0"/>
              <a:t>Максимален размер на помощта (в лева) по отделните проекти: </a:t>
            </a:r>
            <a:r>
              <a:rPr lang="ru-RU" b="0" noProof="0" dirty="0" smtClean="0"/>
              <a:t>90 000 лв. </a:t>
            </a:r>
          </a:p>
          <a:p>
            <a:pPr marL="0" indent="0" algn="just">
              <a:spcAft>
                <a:spcPts val="0"/>
              </a:spcAft>
              <a:buFont typeface="Arial" panose="020B0604020202020204" pitchFamily="34" charset="0"/>
              <a:buNone/>
            </a:pPr>
            <a:endParaRPr lang="bg-BG" b="1" noProof="0" dirty="0" smtClean="0"/>
          </a:p>
          <a:p>
            <a:pPr marL="0" indent="0" algn="just">
              <a:spcAft>
                <a:spcPts val="0"/>
              </a:spcAft>
              <a:buFont typeface="Arial" panose="020B0604020202020204" pitchFamily="34" charset="0"/>
              <a:buNone/>
            </a:pPr>
            <a:r>
              <a:rPr lang="bg-BG" b="1" noProof="0" dirty="0" smtClean="0"/>
              <a:t>Цели:</a:t>
            </a:r>
          </a:p>
          <a:p>
            <a:pPr marL="228600" lvl="0" indent="-228600">
              <a:buFont typeface="+mj-lt"/>
              <a:buAutoNum type="arabicPeriod"/>
            </a:pPr>
            <a:r>
              <a:rPr lang="bg-BG" kern="1200" dirty="0" smtClean="0">
                <a:solidFill>
                  <a:schemeClr val="tx1"/>
                </a:solidFill>
                <a:effectLst/>
              </a:rPr>
              <a:t>Партньорско управление с гражданите и бизнеса;</a:t>
            </a:r>
          </a:p>
          <a:p>
            <a:pPr marL="228600" lvl="0" indent="-228600">
              <a:buFont typeface="+mj-lt"/>
              <a:buAutoNum type="arabicPeriod"/>
            </a:pPr>
            <a:r>
              <a:rPr lang="bg-BG" kern="1200" dirty="0" smtClean="0">
                <a:solidFill>
                  <a:schemeClr val="tx1"/>
                </a:solidFill>
                <a:effectLst/>
              </a:rPr>
              <a:t>Открито и отговорно управление;</a:t>
            </a:r>
          </a:p>
          <a:p>
            <a:pPr marL="228600" indent="-228600">
              <a:buFont typeface="+mj-lt"/>
              <a:buAutoNum type="arabicPeriod"/>
            </a:pPr>
            <a:r>
              <a:rPr lang="bg-BG" kern="1200" dirty="0" smtClean="0">
                <a:solidFill>
                  <a:schemeClr val="tx1"/>
                </a:solidFill>
                <a:effectLst/>
              </a:rPr>
              <a:t>Отправяне на препоръки за подобряване процесите по предоставяне на услуги, по-добра регулаторна среда, борба с корупцията, предотвратяване на конфликта на интереси и злоупотреба със служебно положение, спазване на етичните норми от държавните служители.</a:t>
            </a:r>
            <a:endParaRPr lang="bg-BG" b="1" noProof="0" dirty="0" smtClean="0"/>
          </a:p>
          <a:p>
            <a:pPr marL="0" indent="0" algn="just">
              <a:spcAft>
                <a:spcPts val="0"/>
              </a:spcAft>
              <a:buFont typeface="Arial" panose="020B0604020202020204" pitchFamily="34" charset="0"/>
              <a:buNone/>
            </a:pPr>
            <a:endParaRPr lang="bg-BG" noProof="0" dirty="0" smtClean="0"/>
          </a:p>
          <a:p>
            <a:pPr marL="0" indent="0" algn="just">
              <a:spcAft>
                <a:spcPts val="0"/>
              </a:spcAft>
              <a:buFont typeface="Arial" panose="020B0604020202020204" pitchFamily="34" charset="0"/>
              <a:buNone/>
            </a:pPr>
            <a:r>
              <a:rPr lang="bg-BG" b="1" noProof="0" dirty="0" smtClean="0"/>
              <a:t>Примерни допустими</a:t>
            </a:r>
            <a:r>
              <a:rPr lang="bg-BG" b="1" baseline="0" noProof="0" dirty="0" smtClean="0"/>
              <a:t> дейности:</a:t>
            </a:r>
            <a:endParaRPr lang="bg-BG" b="1" noProof="0" dirty="0" smtClean="0"/>
          </a:p>
          <a:p>
            <a:pPr marL="0" indent="0" algn="just">
              <a:spcAft>
                <a:spcPts val="0"/>
              </a:spcAft>
              <a:buFont typeface="Arial" panose="020B0604020202020204" pitchFamily="34" charset="0"/>
              <a:buNone/>
            </a:pPr>
            <a:r>
              <a:rPr lang="ru-RU" noProof="0" dirty="0" smtClean="0"/>
              <a:t>•	Подобряване на участието в процеса на формулиране, осъществяване и мониторинг на политики чрез разработване на анализи, проучвания, оценки, обучения и др. дейности от НПО или мрежи/коалиции/платформи на НПО, както и от социално-икономическите партньори;</a:t>
            </a:r>
          </a:p>
          <a:p>
            <a:pPr marL="0" indent="0" algn="just">
              <a:spcAft>
                <a:spcPts val="0"/>
              </a:spcAft>
              <a:buFont typeface="Arial" panose="020B0604020202020204" pitchFamily="34" charset="0"/>
              <a:buNone/>
            </a:pPr>
            <a:r>
              <a:rPr lang="ru-RU" noProof="0" dirty="0" smtClean="0"/>
              <a:t>•	Граждански мониторинг и контрол върху действията на администрацията</a:t>
            </a:r>
          </a:p>
          <a:p>
            <a:pPr marL="0" indent="0" algn="just">
              <a:spcAft>
                <a:spcPts val="0"/>
              </a:spcAft>
              <a:buFont typeface="Arial" panose="020B0604020202020204" pitchFamily="34" charset="0"/>
              <a:buNone/>
            </a:pPr>
            <a:r>
              <a:rPr lang="ru-RU" noProof="0" dirty="0" smtClean="0"/>
              <a:t>•	Разработване на механизми и предложения за подобряване на средата за гражданско участие в управлението</a:t>
            </a:r>
          </a:p>
          <a:p>
            <a:pPr marL="0" indent="0" algn="just">
              <a:spcAft>
                <a:spcPts val="0"/>
              </a:spcAft>
              <a:buFont typeface="Arial" panose="020B0604020202020204" pitchFamily="34" charset="0"/>
              <a:buNone/>
            </a:pPr>
            <a:r>
              <a:rPr lang="ru-RU" noProof="0" dirty="0" smtClean="0"/>
              <a:t>•	Организиране на широки информационни кампании и други дейности с цел повишаване на обществената осведоменост и на гражданското участие в процесите на формулиране, изпълнение и мониторинг на политики и законодателство</a:t>
            </a:r>
          </a:p>
          <a:p>
            <a:pPr marL="0" indent="0" algn="just">
              <a:spcAft>
                <a:spcPts val="0"/>
              </a:spcAft>
              <a:buFont typeface="Arial" panose="020B0604020202020204" pitchFamily="34" charset="0"/>
              <a:buNone/>
            </a:pPr>
            <a:r>
              <a:rPr lang="ru-RU" noProof="0" dirty="0" smtClean="0"/>
              <a:t>•	Мониторинг на делата срещу администрацията;</a:t>
            </a:r>
          </a:p>
          <a:p>
            <a:pPr marL="0" indent="0" algn="just">
              <a:spcAft>
                <a:spcPts val="0"/>
              </a:spcAft>
              <a:buFont typeface="Arial" panose="020B0604020202020204" pitchFamily="34" charset="0"/>
              <a:buNone/>
            </a:pPr>
            <a:r>
              <a:rPr lang="ru-RU" noProof="0" dirty="0" smtClean="0"/>
              <a:t>•	Осъществяване на застъпнически действия и кампании в защита на обществено-значими каузи;</a:t>
            </a:r>
          </a:p>
          <a:p>
            <a:pPr marL="0" indent="0" algn="just">
              <a:spcAft>
                <a:spcPts val="0"/>
              </a:spcAft>
              <a:buFont typeface="Arial" panose="020B0604020202020204" pitchFamily="34" charset="0"/>
              <a:buNone/>
            </a:pPr>
            <a:r>
              <a:rPr lang="ru-RU" noProof="0" dirty="0" smtClean="0"/>
              <a:t>•	Съвместни действия между администрации и НПО за реализация на публични политики;</a:t>
            </a:r>
          </a:p>
          <a:p>
            <a:pPr marL="0" indent="0" algn="just">
              <a:spcAft>
                <a:spcPts val="0"/>
              </a:spcAft>
              <a:buFont typeface="Arial" panose="020B0604020202020204" pitchFamily="34" charset="0"/>
              <a:buNone/>
            </a:pPr>
            <a:r>
              <a:rPr lang="ru-RU" noProof="0" dirty="0" smtClean="0"/>
              <a:t>•	Участие на НПО в мрежи.</a:t>
            </a:r>
          </a:p>
          <a:p>
            <a:pPr marL="0" indent="0" algn="just">
              <a:spcAft>
                <a:spcPts val="0"/>
              </a:spcAft>
              <a:buFont typeface="Arial" panose="020B0604020202020204" pitchFamily="34" charset="0"/>
              <a:buNone/>
            </a:pPr>
            <a:endParaRPr lang="bg-BG" noProof="0" dirty="0" smtClean="0"/>
          </a:p>
          <a:p>
            <a:pPr marL="0" indent="0" algn="just">
              <a:spcAft>
                <a:spcPts val="0"/>
              </a:spcAft>
              <a:buFont typeface="Arial" panose="020B0604020202020204" pitchFamily="34" charset="0"/>
              <a:buNone/>
            </a:pPr>
            <a:r>
              <a:rPr lang="bg-BG" b="1" noProof="0" dirty="0" smtClean="0"/>
              <a:t>Категории допустими разходи:</a:t>
            </a:r>
          </a:p>
          <a:p>
            <a:pPr marL="0" indent="0" algn="just">
              <a:spcAft>
                <a:spcPts val="0"/>
              </a:spcAft>
              <a:buFont typeface="Arial" panose="020B0604020202020204" pitchFamily="34" charset="0"/>
              <a:buNone/>
            </a:pPr>
            <a:r>
              <a:rPr lang="ru-RU" noProof="0" dirty="0" smtClean="0"/>
              <a:t>•	Разходи за организиране и/или провеждане на публични обсъждания, кръгли маси, конференции, работни срещи и др. мероприятия със заинтересованите страни;</a:t>
            </a:r>
          </a:p>
          <a:p>
            <a:pPr marL="0" indent="0" algn="just">
              <a:spcAft>
                <a:spcPts val="0"/>
              </a:spcAft>
              <a:buFont typeface="Arial" panose="020B0604020202020204" pitchFamily="34" charset="0"/>
              <a:buNone/>
            </a:pPr>
            <a:r>
              <a:rPr lang="ru-RU" noProof="0" dirty="0" smtClean="0"/>
              <a:t>•	Разходи за услуги, свързани със събиране и обработване на данни и/ или разработване на анализи, проучвания, оценки и др.;</a:t>
            </a:r>
          </a:p>
          <a:p>
            <a:pPr marL="0" indent="0" algn="just">
              <a:spcAft>
                <a:spcPts val="0"/>
              </a:spcAft>
              <a:buFont typeface="Arial" panose="020B0604020202020204" pitchFamily="34" charset="0"/>
              <a:buNone/>
            </a:pPr>
            <a:r>
              <a:rPr lang="ru-RU" noProof="0" dirty="0" smtClean="0"/>
              <a:t>•	Разходи за обучения във връзка с изпълнението на основните дейности;</a:t>
            </a:r>
          </a:p>
          <a:p>
            <a:pPr marL="0" indent="0" algn="just">
              <a:spcAft>
                <a:spcPts val="0"/>
              </a:spcAft>
              <a:buFont typeface="Arial" panose="020B0604020202020204" pitchFamily="34" charset="0"/>
              <a:buNone/>
            </a:pPr>
            <a:r>
              <a:rPr lang="ru-RU" noProof="0" dirty="0" smtClean="0"/>
              <a:t>•	Разходи за възнаграждения във връзка с изпълнение на дейностите по проекта;</a:t>
            </a:r>
          </a:p>
          <a:p>
            <a:pPr marL="0" indent="0" algn="just">
              <a:spcAft>
                <a:spcPts val="0"/>
              </a:spcAft>
              <a:buFont typeface="Arial" panose="020B0604020202020204" pitchFamily="34" charset="0"/>
              <a:buNone/>
            </a:pPr>
            <a:r>
              <a:rPr lang="ru-RU" noProof="0" dirty="0" smtClean="0"/>
              <a:t>•	Разходи за командировки;</a:t>
            </a:r>
          </a:p>
          <a:p>
            <a:pPr marL="0" indent="0" algn="just">
              <a:spcAft>
                <a:spcPts val="0"/>
              </a:spcAft>
              <a:buFont typeface="Arial" panose="020B0604020202020204" pitchFamily="34" charset="0"/>
              <a:buNone/>
            </a:pPr>
            <a:r>
              <a:rPr lang="ru-RU" noProof="0" dirty="0" smtClean="0"/>
              <a:t>•	Разходи за обучения на служителите на НПО и СИП; </a:t>
            </a:r>
          </a:p>
          <a:p>
            <a:pPr marL="0" indent="0" algn="just">
              <a:spcAft>
                <a:spcPts val="0"/>
              </a:spcAft>
              <a:buFont typeface="Arial" panose="020B0604020202020204" pitchFamily="34" charset="0"/>
              <a:buNone/>
            </a:pPr>
            <a:r>
              <a:rPr lang="ru-RU" noProof="0" dirty="0" smtClean="0"/>
              <a:t>•	Разходи за участие на НПО в мрежи; </a:t>
            </a:r>
          </a:p>
          <a:p>
            <a:pPr marL="0" indent="0" algn="just">
              <a:spcAft>
                <a:spcPts val="0"/>
              </a:spcAft>
              <a:buFont typeface="Arial" panose="020B0604020202020204" pitchFamily="34" charset="0"/>
              <a:buNone/>
            </a:pPr>
            <a:r>
              <a:rPr lang="ru-RU" noProof="0" dirty="0" smtClean="0"/>
              <a:t>•	Разходи за публикации и/ или превод;</a:t>
            </a:r>
          </a:p>
          <a:p>
            <a:pPr marL="0" indent="0" algn="just">
              <a:spcAft>
                <a:spcPts val="0"/>
              </a:spcAft>
              <a:buFont typeface="Arial" panose="020B0604020202020204" pitchFamily="34" charset="0"/>
              <a:buNone/>
            </a:pPr>
            <a:r>
              <a:rPr lang="ru-RU" noProof="0" dirty="0" smtClean="0"/>
              <a:t>•	Разходи за материали във връзка с изпълнението на основните дейности;</a:t>
            </a:r>
          </a:p>
          <a:p>
            <a:pPr marL="0" indent="0" algn="just">
              <a:spcAft>
                <a:spcPts val="0"/>
              </a:spcAft>
              <a:buFont typeface="Arial" panose="020B0604020202020204" pitchFamily="34" charset="0"/>
              <a:buNone/>
            </a:pPr>
            <a:r>
              <a:rPr lang="ru-RU" noProof="0" dirty="0" smtClean="0"/>
              <a:t>•	Разходи за организация и управление и разходи за информация и комуникация</a:t>
            </a:r>
          </a:p>
          <a:p>
            <a:pPr marL="0" indent="0" algn="just">
              <a:spcAft>
                <a:spcPts val="0"/>
              </a:spcAft>
              <a:buFont typeface="Arial" panose="020B0604020202020204" pitchFamily="34" charset="0"/>
              <a:buNone/>
            </a:pPr>
            <a:endParaRPr lang="ru-RU" noProof="0" dirty="0" smtClean="0"/>
          </a:p>
          <a:p>
            <a:pPr marL="0" indent="0" algn="just">
              <a:spcAft>
                <a:spcPts val="0"/>
              </a:spcAft>
              <a:buFont typeface="Arial" panose="020B0604020202020204" pitchFamily="34" charset="0"/>
              <a:buNone/>
            </a:pPr>
            <a:r>
              <a:rPr lang="ru-RU" b="1" noProof="0" dirty="0" smtClean="0"/>
              <a:t>Индикатори:</a:t>
            </a:r>
          </a:p>
          <a:p>
            <a:pPr marL="0" indent="0" algn="just">
              <a:spcAft>
                <a:spcPts val="0"/>
              </a:spcAft>
              <a:buFont typeface="Arial" panose="020B0604020202020204" pitchFamily="34" charset="0"/>
              <a:buNone/>
            </a:pPr>
            <a:r>
              <a:rPr lang="ru-RU" noProof="0" dirty="0" smtClean="0"/>
              <a:t>Брой проекти, изцяло или частично изпълнени от социални партньори или неправителствени организации: 150</a:t>
            </a:r>
          </a:p>
          <a:p>
            <a:pPr marL="0" indent="0" algn="just">
              <a:spcAft>
                <a:spcPts val="0"/>
              </a:spcAft>
              <a:buFont typeface="Arial" panose="020B0604020202020204" pitchFamily="34" charset="0"/>
              <a:buNone/>
            </a:pPr>
            <a:r>
              <a:rPr lang="ru-RU" noProof="0" dirty="0" smtClean="0"/>
              <a:t>Брой проведени информационни кампании: 50</a:t>
            </a:r>
          </a:p>
          <a:p>
            <a:pPr marL="0" indent="0" algn="just">
              <a:spcAft>
                <a:spcPts val="0"/>
              </a:spcAft>
              <a:buFont typeface="Arial" panose="020B0604020202020204" pitchFamily="34" charset="0"/>
              <a:buNone/>
            </a:pPr>
            <a:r>
              <a:rPr lang="ru-RU" noProof="0" dirty="0" smtClean="0"/>
              <a:t>Подкрепени анализи, проучвания, изследвания, методики, одити и оценки за администрацията:</a:t>
            </a:r>
            <a:r>
              <a:rPr lang="ru-RU" baseline="0" noProof="0" dirty="0" smtClean="0"/>
              <a:t> </a:t>
            </a:r>
            <a:r>
              <a:rPr lang="ru-RU" noProof="0" dirty="0" smtClean="0"/>
              <a:t>100</a:t>
            </a:r>
          </a:p>
          <a:p>
            <a:pPr marL="0" indent="0" algn="just">
              <a:spcAft>
                <a:spcPts val="0"/>
              </a:spcAft>
              <a:buFont typeface="Arial" panose="020B0604020202020204" pitchFamily="34" charset="0"/>
              <a:buNone/>
            </a:pPr>
            <a:r>
              <a:rPr lang="ru-RU" noProof="0" dirty="0" smtClean="0"/>
              <a:t>Отправени препоръки от НПО и мрежи от НПО към процеса на формиране, осъществяване и мониторинг на политики: 300</a:t>
            </a:r>
          </a:p>
          <a:p>
            <a:pPr marL="0" indent="0" algn="just">
              <a:spcAft>
                <a:spcPts val="0"/>
              </a:spcAft>
              <a:buFont typeface="Arial" panose="020B0604020202020204" pitchFamily="34" charset="0"/>
              <a:buNone/>
            </a:pPr>
            <a:endParaRPr lang="bg-BG" noProof="0" dirty="0"/>
          </a:p>
        </p:txBody>
      </p:sp>
    </p:spTree>
    <p:extLst>
      <p:ext uri="{BB962C8B-B14F-4D97-AF65-F5344CB8AC3E}">
        <p14:creationId xmlns:p14="http://schemas.microsoft.com/office/powerpoint/2010/main" val="14452368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2005" y="2348893"/>
            <a:ext cx="9089390" cy="1620771"/>
          </a:xfrm>
        </p:spPr>
        <p:txBody>
          <a:bodyPr/>
          <a:lstStyle/>
          <a:p>
            <a:r>
              <a:rPr lang="en-US" smtClean="0"/>
              <a:t>Click to edit Master title style</a:t>
            </a:r>
            <a:endParaRPr lang="bg-BG"/>
          </a:p>
        </p:txBody>
      </p:sp>
      <p:sp>
        <p:nvSpPr>
          <p:cNvPr id="3" name="Subtitle 2"/>
          <p:cNvSpPr>
            <a:spLocks noGrp="1"/>
          </p:cNvSpPr>
          <p:nvPr>
            <p:ph type="subTitle" idx="1"/>
          </p:nvPr>
        </p:nvSpPr>
        <p:spPr>
          <a:xfrm>
            <a:off x="1604010" y="4284716"/>
            <a:ext cx="7485380" cy="1932323"/>
          </a:xfrm>
        </p:spPr>
        <p:txBody>
          <a:bodyPr/>
          <a:lstStyle>
            <a:lvl1pPr marL="0" indent="0" algn="ctr">
              <a:buNone/>
              <a:defRPr>
                <a:solidFill>
                  <a:schemeClr val="tx1">
                    <a:tint val="75000"/>
                  </a:schemeClr>
                </a:solidFill>
              </a:defRPr>
            </a:lvl1pPr>
            <a:lvl2pPr marL="521528" indent="0" algn="ctr">
              <a:buNone/>
              <a:defRPr>
                <a:solidFill>
                  <a:schemeClr val="tx1">
                    <a:tint val="75000"/>
                  </a:schemeClr>
                </a:solidFill>
              </a:defRPr>
            </a:lvl2pPr>
            <a:lvl3pPr marL="1043056" indent="0" algn="ctr">
              <a:buNone/>
              <a:defRPr>
                <a:solidFill>
                  <a:schemeClr val="tx1">
                    <a:tint val="75000"/>
                  </a:schemeClr>
                </a:solidFill>
              </a:defRPr>
            </a:lvl3pPr>
            <a:lvl4pPr marL="1564584" indent="0" algn="ctr">
              <a:buNone/>
              <a:defRPr>
                <a:solidFill>
                  <a:schemeClr val="tx1">
                    <a:tint val="75000"/>
                  </a:schemeClr>
                </a:solidFill>
              </a:defRPr>
            </a:lvl4pPr>
            <a:lvl5pPr marL="2086112" indent="0" algn="ctr">
              <a:buNone/>
              <a:defRPr>
                <a:solidFill>
                  <a:schemeClr val="tx1">
                    <a:tint val="75000"/>
                  </a:schemeClr>
                </a:solidFill>
              </a:defRPr>
            </a:lvl5pPr>
            <a:lvl6pPr marL="2607640" indent="0" algn="ctr">
              <a:buNone/>
              <a:defRPr>
                <a:solidFill>
                  <a:schemeClr val="tx1">
                    <a:tint val="75000"/>
                  </a:schemeClr>
                </a:solidFill>
              </a:defRPr>
            </a:lvl6pPr>
            <a:lvl7pPr marL="3129168" indent="0" algn="ctr">
              <a:buNone/>
              <a:defRPr>
                <a:solidFill>
                  <a:schemeClr val="tx1">
                    <a:tint val="75000"/>
                  </a:schemeClr>
                </a:solidFill>
              </a:defRPr>
            </a:lvl7pPr>
            <a:lvl8pPr marL="3650696" indent="0" algn="ctr">
              <a:buNone/>
              <a:defRPr>
                <a:solidFill>
                  <a:schemeClr val="tx1">
                    <a:tint val="75000"/>
                  </a:schemeClr>
                </a:solidFill>
              </a:defRPr>
            </a:lvl8pPr>
            <a:lvl9pPr marL="4172224" indent="0" algn="ctr">
              <a:buNone/>
              <a:defRPr>
                <a:solidFill>
                  <a:schemeClr val="tx1">
                    <a:tint val="75000"/>
                  </a:schemeClr>
                </a:solidFill>
              </a:defRPr>
            </a:lvl9pPr>
          </a:lstStyle>
          <a:p>
            <a:r>
              <a:rPr lang="en-US" smtClean="0"/>
              <a:t>Click to edit Master subtitle style</a:t>
            </a:r>
            <a:endParaRPr lang="bg-BG"/>
          </a:p>
        </p:txBody>
      </p:sp>
      <p:sp>
        <p:nvSpPr>
          <p:cNvPr id="4" name="Date Placeholder 3"/>
          <p:cNvSpPr>
            <a:spLocks noGrp="1"/>
          </p:cNvSpPr>
          <p:nvPr>
            <p:ph type="dt" sz="half" idx="10"/>
          </p:nvPr>
        </p:nvSpPr>
        <p:spPr/>
        <p:txBody>
          <a:bodyPr/>
          <a:lstStyle>
            <a:lvl1pPr>
              <a:defRPr/>
            </a:lvl1pPr>
          </a:lstStyle>
          <a:p>
            <a:pPr>
              <a:defRPr/>
            </a:pPr>
            <a:fld id="{20EB2ECA-889B-4478-A9C7-4BABDEE1931F}" type="datetimeFigureOut">
              <a:rPr lang="bg-BG"/>
              <a:pPr>
                <a:defRPr/>
              </a:pPr>
              <a:t>18.6.2018 г.</a:t>
            </a:fld>
            <a:endParaRPr lang="bg-BG"/>
          </a:p>
        </p:txBody>
      </p:sp>
      <p:sp>
        <p:nvSpPr>
          <p:cNvPr id="5" name="Footer Placeholder 4"/>
          <p:cNvSpPr>
            <a:spLocks noGrp="1"/>
          </p:cNvSpPr>
          <p:nvPr>
            <p:ph type="ftr" sz="quarter" idx="11"/>
          </p:nvPr>
        </p:nvSpPr>
        <p:spPr/>
        <p:txBody>
          <a:bodyPr/>
          <a:lstStyle>
            <a:lvl1pPr>
              <a:defRPr/>
            </a:lvl1pPr>
          </a:lstStyle>
          <a:p>
            <a:pPr>
              <a:defRPr/>
            </a:pPr>
            <a:endParaRPr lang="bg-BG"/>
          </a:p>
        </p:txBody>
      </p:sp>
      <p:sp>
        <p:nvSpPr>
          <p:cNvPr id="6" name="Slide Number Placeholder 5"/>
          <p:cNvSpPr>
            <a:spLocks noGrp="1"/>
          </p:cNvSpPr>
          <p:nvPr>
            <p:ph type="sldNum" sz="quarter" idx="12"/>
          </p:nvPr>
        </p:nvSpPr>
        <p:spPr/>
        <p:txBody>
          <a:bodyPr/>
          <a:lstStyle>
            <a:lvl1pPr>
              <a:defRPr/>
            </a:lvl1pPr>
          </a:lstStyle>
          <a:p>
            <a:pPr>
              <a:defRPr/>
            </a:pPr>
            <a:fld id="{D32385D1-0587-4E42-A440-498DF666C910}" type="slidenum">
              <a:rPr lang="bg-BG" altLang="bg-BG"/>
              <a:pPr>
                <a:defRPr/>
              </a:pPr>
              <a:t>‹#›</a:t>
            </a:fld>
            <a:endParaRPr lang="bg-BG" altLang="bg-BG"/>
          </a:p>
        </p:txBody>
      </p:sp>
    </p:spTree>
    <p:extLst>
      <p:ext uri="{BB962C8B-B14F-4D97-AF65-F5344CB8AC3E}">
        <p14:creationId xmlns:p14="http://schemas.microsoft.com/office/powerpoint/2010/main" val="11710474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bg-B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Date Placeholder 3"/>
          <p:cNvSpPr>
            <a:spLocks noGrp="1"/>
          </p:cNvSpPr>
          <p:nvPr>
            <p:ph type="dt" sz="half" idx="10"/>
          </p:nvPr>
        </p:nvSpPr>
        <p:spPr/>
        <p:txBody>
          <a:bodyPr/>
          <a:lstStyle>
            <a:lvl1pPr>
              <a:defRPr/>
            </a:lvl1pPr>
          </a:lstStyle>
          <a:p>
            <a:pPr>
              <a:defRPr/>
            </a:pPr>
            <a:fld id="{547D9268-31FA-4EAC-9F5F-575E3CDB562B}" type="datetimeFigureOut">
              <a:rPr lang="bg-BG"/>
              <a:pPr>
                <a:defRPr/>
              </a:pPr>
              <a:t>18.6.2018 г.</a:t>
            </a:fld>
            <a:endParaRPr lang="bg-BG"/>
          </a:p>
        </p:txBody>
      </p:sp>
      <p:sp>
        <p:nvSpPr>
          <p:cNvPr id="5" name="Footer Placeholder 4"/>
          <p:cNvSpPr>
            <a:spLocks noGrp="1"/>
          </p:cNvSpPr>
          <p:nvPr>
            <p:ph type="ftr" sz="quarter" idx="11"/>
          </p:nvPr>
        </p:nvSpPr>
        <p:spPr/>
        <p:txBody>
          <a:bodyPr/>
          <a:lstStyle>
            <a:lvl1pPr>
              <a:defRPr/>
            </a:lvl1pPr>
          </a:lstStyle>
          <a:p>
            <a:pPr>
              <a:defRPr/>
            </a:pPr>
            <a:endParaRPr lang="bg-BG"/>
          </a:p>
        </p:txBody>
      </p:sp>
      <p:sp>
        <p:nvSpPr>
          <p:cNvPr id="6" name="Slide Number Placeholder 5"/>
          <p:cNvSpPr>
            <a:spLocks noGrp="1"/>
          </p:cNvSpPr>
          <p:nvPr>
            <p:ph type="sldNum" sz="quarter" idx="12"/>
          </p:nvPr>
        </p:nvSpPr>
        <p:spPr/>
        <p:txBody>
          <a:bodyPr/>
          <a:lstStyle>
            <a:lvl1pPr>
              <a:defRPr/>
            </a:lvl1pPr>
          </a:lstStyle>
          <a:p>
            <a:pPr>
              <a:defRPr/>
            </a:pPr>
            <a:fld id="{9DA137A6-5692-467C-B89F-ABADA3938763}" type="slidenum">
              <a:rPr lang="bg-BG" altLang="bg-BG"/>
              <a:pPr>
                <a:defRPr/>
              </a:pPr>
              <a:t>‹#›</a:t>
            </a:fld>
            <a:endParaRPr lang="bg-BG" altLang="bg-BG"/>
          </a:p>
        </p:txBody>
      </p:sp>
    </p:spTree>
    <p:extLst>
      <p:ext uri="{BB962C8B-B14F-4D97-AF65-F5344CB8AC3E}">
        <p14:creationId xmlns:p14="http://schemas.microsoft.com/office/powerpoint/2010/main" val="8131432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67112" y="334306"/>
            <a:ext cx="2812588" cy="7113188"/>
          </a:xfrm>
        </p:spPr>
        <p:txBody>
          <a:bodyPr vert="eaVert"/>
          <a:lstStyle/>
          <a:p>
            <a:r>
              <a:rPr lang="en-US" smtClean="0"/>
              <a:t>Click to edit Master title style</a:t>
            </a:r>
            <a:endParaRPr lang="bg-BG"/>
          </a:p>
        </p:txBody>
      </p:sp>
      <p:sp>
        <p:nvSpPr>
          <p:cNvPr id="3" name="Vertical Text Placeholder 2"/>
          <p:cNvSpPr>
            <a:spLocks noGrp="1"/>
          </p:cNvSpPr>
          <p:nvPr>
            <p:ph type="body" orient="vert" idx="1"/>
          </p:nvPr>
        </p:nvSpPr>
        <p:spPr>
          <a:xfrm>
            <a:off x="625639" y="334306"/>
            <a:ext cx="8263250" cy="71131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Date Placeholder 3"/>
          <p:cNvSpPr>
            <a:spLocks noGrp="1"/>
          </p:cNvSpPr>
          <p:nvPr>
            <p:ph type="dt" sz="half" idx="10"/>
          </p:nvPr>
        </p:nvSpPr>
        <p:spPr/>
        <p:txBody>
          <a:bodyPr/>
          <a:lstStyle>
            <a:lvl1pPr>
              <a:defRPr/>
            </a:lvl1pPr>
          </a:lstStyle>
          <a:p>
            <a:pPr>
              <a:defRPr/>
            </a:pPr>
            <a:fld id="{3C0E0774-194E-4EBE-88C6-570BAA896AD8}" type="datetimeFigureOut">
              <a:rPr lang="bg-BG"/>
              <a:pPr>
                <a:defRPr/>
              </a:pPr>
              <a:t>18.6.2018 г.</a:t>
            </a:fld>
            <a:endParaRPr lang="bg-BG"/>
          </a:p>
        </p:txBody>
      </p:sp>
      <p:sp>
        <p:nvSpPr>
          <p:cNvPr id="5" name="Footer Placeholder 4"/>
          <p:cNvSpPr>
            <a:spLocks noGrp="1"/>
          </p:cNvSpPr>
          <p:nvPr>
            <p:ph type="ftr" sz="quarter" idx="11"/>
          </p:nvPr>
        </p:nvSpPr>
        <p:spPr/>
        <p:txBody>
          <a:bodyPr/>
          <a:lstStyle>
            <a:lvl1pPr>
              <a:defRPr/>
            </a:lvl1pPr>
          </a:lstStyle>
          <a:p>
            <a:pPr>
              <a:defRPr/>
            </a:pPr>
            <a:endParaRPr lang="bg-BG"/>
          </a:p>
        </p:txBody>
      </p:sp>
      <p:sp>
        <p:nvSpPr>
          <p:cNvPr id="6" name="Slide Number Placeholder 5"/>
          <p:cNvSpPr>
            <a:spLocks noGrp="1"/>
          </p:cNvSpPr>
          <p:nvPr>
            <p:ph type="sldNum" sz="quarter" idx="12"/>
          </p:nvPr>
        </p:nvSpPr>
        <p:spPr/>
        <p:txBody>
          <a:bodyPr/>
          <a:lstStyle>
            <a:lvl1pPr>
              <a:defRPr/>
            </a:lvl1pPr>
          </a:lstStyle>
          <a:p>
            <a:pPr>
              <a:defRPr/>
            </a:pPr>
            <a:fld id="{625F88AE-367F-4510-8CB0-27135BADF218}" type="slidenum">
              <a:rPr lang="bg-BG" altLang="bg-BG"/>
              <a:pPr>
                <a:defRPr/>
              </a:pPr>
              <a:t>‹#›</a:t>
            </a:fld>
            <a:endParaRPr lang="bg-BG" altLang="bg-BG"/>
          </a:p>
        </p:txBody>
      </p:sp>
    </p:spTree>
    <p:extLst>
      <p:ext uri="{BB962C8B-B14F-4D97-AF65-F5344CB8AC3E}">
        <p14:creationId xmlns:p14="http://schemas.microsoft.com/office/powerpoint/2010/main" val="937604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bg-B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Date Placeholder 3"/>
          <p:cNvSpPr>
            <a:spLocks noGrp="1"/>
          </p:cNvSpPr>
          <p:nvPr>
            <p:ph type="dt" sz="half" idx="10"/>
          </p:nvPr>
        </p:nvSpPr>
        <p:spPr/>
        <p:txBody>
          <a:bodyPr/>
          <a:lstStyle>
            <a:lvl1pPr>
              <a:defRPr/>
            </a:lvl1pPr>
          </a:lstStyle>
          <a:p>
            <a:pPr>
              <a:defRPr/>
            </a:pPr>
            <a:fld id="{75E7D585-153A-4BBB-9EC4-A87D751F51E4}" type="datetimeFigureOut">
              <a:rPr lang="bg-BG"/>
              <a:pPr>
                <a:defRPr/>
              </a:pPr>
              <a:t>18.6.2018 г.</a:t>
            </a:fld>
            <a:endParaRPr lang="bg-BG"/>
          </a:p>
        </p:txBody>
      </p:sp>
      <p:sp>
        <p:nvSpPr>
          <p:cNvPr id="5" name="Footer Placeholder 4"/>
          <p:cNvSpPr>
            <a:spLocks noGrp="1"/>
          </p:cNvSpPr>
          <p:nvPr>
            <p:ph type="ftr" sz="quarter" idx="11"/>
          </p:nvPr>
        </p:nvSpPr>
        <p:spPr/>
        <p:txBody>
          <a:bodyPr/>
          <a:lstStyle>
            <a:lvl1pPr>
              <a:defRPr/>
            </a:lvl1pPr>
          </a:lstStyle>
          <a:p>
            <a:pPr>
              <a:defRPr/>
            </a:pPr>
            <a:endParaRPr lang="bg-BG"/>
          </a:p>
        </p:txBody>
      </p:sp>
      <p:sp>
        <p:nvSpPr>
          <p:cNvPr id="6" name="Slide Number Placeholder 5"/>
          <p:cNvSpPr>
            <a:spLocks noGrp="1"/>
          </p:cNvSpPr>
          <p:nvPr>
            <p:ph type="sldNum" sz="quarter" idx="12"/>
          </p:nvPr>
        </p:nvSpPr>
        <p:spPr/>
        <p:txBody>
          <a:bodyPr/>
          <a:lstStyle>
            <a:lvl1pPr>
              <a:defRPr/>
            </a:lvl1pPr>
          </a:lstStyle>
          <a:p>
            <a:pPr>
              <a:defRPr/>
            </a:pPr>
            <a:fld id="{2CF2F3A9-1B46-434F-8E59-897FD3775297}" type="slidenum">
              <a:rPr lang="bg-BG" altLang="bg-BG"/>
              <a:pPr>
                <a:defRPr/>
              </a:pPr>
              <a:t>‹#›</a:t>
            </a:fld>
            <a:endParaRPr lang="bg-BG" altLang="bg-BG"/>
          </a:p>
        </p:txBody>
      </p:sp>
    </p:spTree>
    <p:extLst>
      <p:ext uri="{BB962C8B-B14F-4D97-AF65-F5344CB8AC3E}">
        <p14:creationId xmlns:p14="http://schemas.microsoft.com/office/powerpoint/2010/main" val="22123851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705" y="4858812"/>
            <a:ext cx="9089390" cy="1501751"/>
          </a:xfrm>
        </p:spPr>
        <p:txBody>
          <a:bodyPr anchor="t"/>
          <a:lstStyle>
            <a:lvl1pPr algn="l">
              <a:defRPr sz="4600" b="1" cap="all"/>
            </a:lvl1pPr>
          </a:lstStyle>
          <a:p>
            <a:r>
              <a:rPr lang="en-US" smtClean="0"/>
              <a:t>Click to edit Master title style</a:t>
            </a:r>
            <a:endParaRPr lang="bg-BG"/>
          </a:p>
        </p:txBody>
      </p:sp>
      <p:sp>
        <p:nvSpPr>
          <p:cNvPr id="3" name="Text Placeholder 2"/>
          <p:cNvSpPr>
            <a:spLocks noGrp="1"/>
          </p:cNvSpPr>
          <p:nvPr>
            <p:ph type="body" idx="1"/>
          </p:nvPr>
        </p:nvSpPr>
        <p:spPr>
          <a:xfrm>
            <a:off x="844705" y="3204786"/>
            <a:ext cx="9089390" cy="1654026"/>
          </a:xfrm>
        </p:spPr>
        <p:txBody>
          <a:bodyPr anchor="b"/>
          <a:lstStyle>
            <a:lvl1pPr marL="0" indent="0">
              <a:buNone/>
              <a:defRPr sz="2300">
                <a:solidFill>
                  <a:schemeClr val="tx1">
                    <a:tint val="75000"/>
                  </a:schemeClr>
                </a:solidFill>
              </a:defRPr>
            </a:lvl1pPr>
            <a:lvl2pPr marL="521528" indent="0">
              <a:buNone/>
              <a:defRPr sz="2100">
                <a:solidFill>
                  <a:schemeClr val="tx1">
                    <a:tint val="75000"/>
                  </a:schemeClr>
                </a:solidFill>
              </a:defRPr>
            </a:lvl2pPr>
            <a:lvl3pPr marL="1043056" indent="0">
              <a:buNone/>
              <a:defRPr sz="1800">
                <a:solidFill>
                  <a:schemeClr val="tx1">
                    <a:tint val="75000"/>
                  </a:schemeClr>
                </a:solidFill>
              </a:defRPr>
            </a:lvl3pPr>
            <a:lvl4pPr marL="1564584" indent="0">
              <a:buNone/>
              <a:defRPr sz="1600">
                <a:solidFill>
                  <a:schemeClr val="tx1">
                    <a:tint val="75000"/>
                  </a:schemeClr>
                </a:solidFill>
              </a:defRPr>
            </a:lvl4pPr>
            <a:lvl5pPr marL="2086112" indent="0">
              <a:buNone/>
              <a:defRPr sz="1600">
                <a:solidFill>
                  <a:schemeClr val="tx1">
                    <a:tint val="75000"/>
                  </a:schemeClr>
                </a:solidFill>
              </a:defRPr>
            </a:lvl5pPr>
            <a:lvl6pPr marL="2607640" indent="0">
              <a:buNone/>
              <a:defRPr sz="1600">
                <a:solidFill>
                  <a:schemeClr val="tx1">
                    <a:tint val="75000"/>
                  </a:schemeClr>
                </a:solidFill>
              </a:defRPr>
            </a:lvl6pPr>
            <a:lvl7pPr marL="3129168" indent="0">
              <a:buNone/>
              <a:defRPr sz="1600">
                <a:solidFill>
                  <a:schemeClr val="tx1">
                    <a:tint val="75000"/>
                  </a:schemeClr>
                </a:solidFill>
              </a:defRPr>
            </a:lvl7pPr>
            <a:lvl8pPr marL="3650696" indent="0">
              <a:buNone/>
              <a:defRPr sz="1600">
                <a:solidFill>
                  <a:schemeClr val="tx1">
                    <a:tint val="75000"/>
                  </a:schemeClr>
                </a:solidFill>
              </a:defRPr>
            </a:lvl8pPr>
            <a:lvl9pPr marL="417222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41B4106-156D-4D39-B0C1-B20606E3348F}" type="datetimeFigureOut">
              <a:rPr lang="bg-BG"/>
              <a:pPr>
                <a:defRPr/>
              </a:pPr>
              <a:t>18.6.2018 г.</a:t>
            </a:fld>
            <a:endParaRPr lang="bg-BG"/>
          </a:p>
        </p:txBody>
      </p:sp>
      <p:sp>
        <p:nvSpPr>
          <p:cNvPr id="5" name="Footer Placeholder 4"/>
          <p:cNvSpPr>
            <a:spLocks noGrp="1"/>
          </p:cNvSpPr>
          <p:nvPr>
            <p:ph type="ftr" sz="quarter" idx="11"/>
          </p:nvPr>
        </p:nvSpPr>
        <p:spPr/>
        <p:txBody>
          <a:bodyPr/>
          <a:lstStyle>
            <a:lvl1pPr>
              <a:defRPr/>
            </a:lvl1pPr>
          </a:lstStyle>
          <a:p>
            <a:pPr>
              <a:defRPr/>
            </a:pPr>
            <a:endParaRPr lang="bg-BG"/>
          </a:p>
        </p:txBody>
      </p:sp>
      <p:sp>
        <p:nvSpPr>
          <p:cNvPr id="6" name="Slide Number Placeholder 5"/>
          <p:cNvSpPr>
            <a:spLocks noGrp="1"/>
          </p:cNvSpPr>
          <p:nvPr>
            <p:ph type="sldNum" sz="quarter" idx="12"/>
          </p:nvPr>
        </p:nvSpPr>
        <p:spPr/>
        <p:txBody>
          <a:bodyPr/>
          <a:lstStyle>
            <a:lvl1pPr>
              <a:defRPr/>
            </a:lvl1pPr>
          </a:lstStyle>
          <a:p>
            <a:pPr>
              <a:defRPr/>
            </a:pPr>
            <a:fld id="{ED6E4981-F0FB-4CDB-A5F9-663227D1C4EC}" type="slidenum">
              <a:rPr lang="bg-BG" altLang="bg-BG"/>
              <a:pPr>
                <a:defRPr/>
              </a:pPr>
              <a:t>‹#›</a:t>
            </a:fld>
            <a:endParaRPr lang="bg-BG" altLang="bg-BG"/>
          </a:p>
        </p:txBody>
      </p:sp>
    </p:spTree>
    <p:extLst>
      <p:ext uri="{BB962C8B-B14F-4D97-AF65-F5344CB8AC3E}">
        <p14:creationId xmlns:p14="http://schemas.microsoft.com/office/powerpoint/2010/main" val="29331171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bg-BG"/>
          </a:p>
        </p:txBody>
      </p:sp>
      <p:sp>
        <p:nvSpPr>
          <p:cNvPr id="3" name="Content Placeholder 2"/>
          <p:cNvSpPr>
            <a:spLocks noGrp="1"/>
          </p:cNvSpPr>
          <p:nvPr>
            <p:ph sz="half" idx="1"/>
          </p:nvPr>
        </p:nvSpPr>
        <p:spPr>
          <a:xfrm>
            <a:off x="625639" y="1944575"/>
            <a:ext cx="5537918" cy="5502919"/>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Content Placeholder 3"/>
          <p:cNvSpPr>
            <a:spLocks noGrp="1"/>
          </p:cNvSpPr>
          <p:nvPr>
            <p:ph sz="half" idx="2"/>
          </p:nvPr>
        </p:nvSpPr>
        <p:spPr>
          <a:xfrm>
            <a:off x="6341781" y="1944575"/>
            <a:ext cx="5537919" cy="5502919"/>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Date Placeholder 3"/>
          <p:cNvSpPr>
            <a:spLocks noGrp="1"/>
          </p:cNvSpPr>
          <p:nvPr>
            <p:ph type="dt" sz="half" idx="10"/>
          </p:nvPr>
        </p:nvSpPr>
        <p:spPr/>
        <p:txBody>
          <a:bodyPr/>
          <a:lstStyle>
            <a:lvl1pPr>
              <a:defRPr/>
            </a:lvl1pPr>
          </a:lstStyle>
          <a:p>
            <a:pPr>
              <a:defRPr/>
            </a:pPr>
            <a:fld id="{794B6120-4289-48EB-BC69-D31665769C6E}" type="datetimeFigureOut">
              <a:rPr lang="bg-BG"/>
              <a:pPr>
                <a:defRPr/>
              </a:pPr>
              <a:t>18.6.2018 г.</a:t>
            </a:fld>
            <a:endParaRPr lang="bg-BG"/>
          </a:p>
        </p:txBody>
      </p:sp>
      <p:sp>
        <p:nvSpPr>
          <p:cNvPr id="6" name="Footer Placeholder 4"/>
          <p:cNvSpPr>
            <a:spLocks noGrp="1"/>
          </p:cNvSpPr>
          <p:nvPr>
            <p:ph type="ftr" sz="quarter" idx="11"/>
          </p:nvPr>
        </p:nvSpPr>
        <p:spPr/>
        <p:txBody>
          <a:bodyPr/>
          <a:lstStyle>
            <a:lvl1pPr>
              <a:defRPr/>
            </a:lvl1pPr>
          </a:lstStyle>
          <a:p>
            <a:pPr>
              <a:defRPr/>
            </a:pPr>
            <a:endParaRPr lang="bg-BG"/>
          </a:p>
        </p:txBody>
      </p:sp>
      <p:sp>
        <p:nvSpPr>
          <p:cNvPr id="7" name="Slide Number Placeholder 5"/>
          <p:cNvSpPr>
            <a:spLocks noGrp="1"/>
          </p:cNvSpPr>
          <p:nvPr>
            <p:ph type="sldNum" sz="quarter" idx="12"/>
          </p:nvPr>
        </p:nvSpPr>
        <p:spPr/>
        <p:txBody>
          <a:bodyPr/>
          <a:lstStyle>
            <a:lvl1pPr>
              <a:defRPr/>
            </a:lvl1pPr>
          </a:lstStyle>
          <a:p>
            <a:pPr>
              <a:defRPr/>
            </a:pPr>
            <a:fld id="{9F06A3C1-1B48-402C-9EF7-B9F96662CA0C}" type="slidenum">
              <a:rPr lang="bg-BG" altLang="bg-BG"/>
              <a:pPr>
                <a:defRPr/>
              </a:pPr>
              <a:t>‹#›</a:t>
            </a:fld>
            <a:endParaRPr lang="bg-BG" altLang="bg-BG"/>
          </a:p>
        </p:txBody>
      </p:sp>
    </p:spTree>
    <p:extLst>
      <p:ext uri="{BB962C8B-B14F-4D97-AF65-F5344CB8AC3E}">
        <p14:creationId xmlns:p14="http://schemas.microsoft.com/office/powerpoint/2010/main" val="30270452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4670" y="302801"/>
            <a:ext cx="9624060" cy="1260211"/>
          </a:xfrm>
        </p:spPr>
        <p:txBody>
          <a:bodyPr/>
          <a:lstStyle>
            <a:lvl1pPr>
              <a:defRPr/>
            </a:lvl1pPr>
          </a:lstStyle>
          <a:p>
            <a:r>
              <a:rPr lang="en-US" smtClean="0"/>
              <a:t>Click to edit Master title style</a:t>
            </a:r>
            <a:endParaRPr lang="bg-BG"/>
          </a:p>
        </p:txBody>
      </p:sp>
      <p:sp>
        <p:nvSpPr>
          <p:cNvPr id="3" name="Text Placeholder 2"/>
          <p:cNvSpPr>
            <a:spLocks noGrp="1"/>
          </p:cNvSpPr>
          <p:nvPr>
            <p:ph type="body" idx="1"/>
          </p:nvPr>
        </p:nvSpPr>
        <p:spPr>
          <a:xfrm>
            <a:off x="534670" y="1692533"/>
            <a:ext cx="4724775" cy="705367"/>
          </a:xfrm>
        </p:spPr>
        <p:txBody>
          <a:bodyPr anchor="b"/>
          <a:lstStyle>
            <a:lvl1pPr marL="0" indent="0">
              <a:buNone/>
              <a:defRPr sz="2700" b="1"/>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34670" y="2397901"/>
            <a:ext cx="4724775"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Text Placeholder 4"/>
          <p:cNvSpPr>
            <a:spLocks noGrp="1"/>
          </p:cNvSpPr>
          <p:nvPr>
            <p:ph type="body" sz="quarter" idx="3"/>
          </p:nvPr>
        </p:nvSpPr>
        <p:spPr>
          <a:xfrm>
            <a:off x="5432099" y="1692533"/>
            <a:ext cx="4726631" cy="705367"/>
          </a:xfrm>
        </p:spPr>
        <p:txBody>
          <a:bodyPr anchor="b"/>
          <a:lstStyle>
            <a:lvl1pPr marL="0" indent="0">
              <a:buNone/>
              <a:defRPr sz="2700" b="1"/>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432099" y="2397901"/>
            <a:ext cx="4726631" cy="4356478"/>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7" name="Date Placeholder 3"/>
          <p:cNvSpPr>
            <a:spLocks noGrp="1"/>
          </p:cNvSpPr>
          <p:nvPr>
            <p:ph type="dt" sz="half" idx="10"/>
          </p:nvPr>
        </p:nvSpPr>
        <p:spPr/>
        <p:txBody>
          <a:bodyPr/>
          <a:lstStyle>
            <a:lvl1pPr>
              <a:defRPr/>
            </a:lvl1pPr>
          </a:lstStyle>
          <a:p>
            <a:pPr>
              <a:defRPr/>
            </a:pPr>
            <a:fld id="{FB0BAC7B-E9FA-4A39-9884-2010870FDB3B}" type="datetimeFigureOut">
              <a:rPr lang="bg-BG"/>
              <a:pPr>
                <a:defRPr/>
              </a:pPr>
              <a:t>18.6.2018 г.</a:t>
            </a:fld>
            <a:endParaRPr lang="bg-BG"/>
          </a:p>
        </p:txBody>
      </p:sp>
      <p:sp>
        <p:nvSpPr>
          <p:cNvPr id="8" name="Footer Placeholder 4"/>
          <p:cNvSpPr>
            <a:spLocks noGrp="1"/>
          </p:cNvSpPr>
          <p:nvPr>
            <p:ph type="ftr" sz="quarter" idx="11"/>
          </p:nvPr>
        </p:nvSpPr>
        <p:spPr/>
        <p:txBody>
          <a:bodyPr/>
          <a:lstStyle>
            <a:lvl1pPr>
              <a:defRPr/>
            </a:lvl1pPr>
          </a:lstStyle>
          <a:p>
            <a:pPr>
              <a:defRPr/>
            </a:pPr>
            <a:endParaRPr lang="bg-BG"/>
          </a:p>
        </p:txBody>
      </p:sp>
      <p:sp>
        <p:nvSpPr>
          <p:cNvPr id="9" name="Slide Number Placeholder 5"/>
          <p:cNvSpPr>
            <a:spLocks noGrp="1"/>
          </p:cNvSpPr>
          <p:nvPr>
            <p:ph type="sldNum" sz="quarter" idx="12"/>
          </p:nvPr>
        </p:nvSpPr>
        <p:spPr/>
        <p:txBody>
          <a:bodyPr/>
          <a:lstStyle>
            <a:lvl1pPr>
              <a:defRPr/>
            </a:lvl1pPr>
          </a:lstStyle>
          <a:p>
            <a:pPr>
              <a:defRPr/>
            </a:pPr>
            <a:fld id="{5A6D9F89-6A30-40E0-B366-B02E0DB944F7}" type="slidenum">
              <a:rPr lang="bg-BG" altLang="bg-BG"/>
              <a:pPr>
                <a:defRPr/>
              </a:pPr>
              <a:t>‹#›</a:t>
            </a:fld>
            <a:endParaRPr lang="bg-BG" altLang="bg-BG"/>
          </a:p>
        </p:txBody>
      </p:sp>
    </p:spTree>
    <p:extLst>
      <p:ext uri="{BB962C8B-B14F-4D97-AF65-F5344CB8AC3E}">
        <p14:creationId xmlns:p14="http://schemas.microsoft.com/office/powerpoint/2010/main" val="686857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bg-BG"/>
          </a:p>
        </p:txBody>
      </p:sp>
      <p:sp>
        <p:nvSpPr>
          <p:cNvPr id="3" name="Date Placeholder 3"/>
          <p:cNvSpPr>
            <a:spLocks noGrp="1"/>
          </p:cNvSpPr>
          <p:nvPr>
            <p:ph type="dt" sz="half" idx="10"/>
          </p:nvPr>
        </p:nvSpPr>
        <p:spPr/>
        <p:txBody>
          <a:bodyPr/>
          <a:lstStyle>
            <a:lvl1pPr>
              <a:defRPr/>
            </a:lvl1pPr>
          </a:lstStyle>
          <a:p>
            <a:pPr>
              <a:defRPr/>
            </a:pPr>
            <a:fld id="{98BFA1EA-7309-45B8-B2A0-8AB943812CDA}" type="datetimeFigureOut">
              <a:rPr lang="bg-BG"/>
              <a:pPr>
                <a:defRPr/>
              </a:pPr>
              <a:t>18.6.2018 г.</a:t>
            </a:fld>
            <a:endParaRPr lang="bg-BG"/>
          </a:p>
        </p:txBody>
      </p:sp>
      <p:sp>
        <p:nvSpPr>
          <p:cNvPr id="4" name="Footer Placeholder 4"/>
          <p:cNvSpPr>
            <a:spLocks noGrp="1"/>
          </p:cNvSpPr>
          <p:nvPr>
            <p:ph type="ftr" sz="quarter" idx="11"/>
          </p:nvPr>
        </p:nvSpPr>
        <p:spPr/>
        <p:txBody>
          <a:bodyPr/>
          <a:lstStyle>
            <a:lvl1pPr>
              <a:defRPr/>
            </a:lvl1pPr>
          </a:lstStyle>
          <a:p>
            <a:pPr>
              <a:defRPr/>
            </a:pPr>
            <a:endParaRPr lang="bg-BG"/>
          </a:p>
        </p:txBody>
      </p:sp>
      <p:sp>
        <p:nvSpPr>
          <p:cNvPr id="5" name="Slide Number Placeholder 5"/>
          <p:cNvSpPr>
            <a:spLocks noGrp="1"/>
          </p:cNvSpPr>
          <p:nvPr>
            <p:ph type="sldNum" sz="quarter" idx="12"/>
          </p:nvPr>
        </p:nvSpPr>
        <p:spPr/>
        <p:txBody>
          <a:bodyPr/>
          <a:lstStyle>
            <a:lvl1pPr>
              <a:defRPr/>
            </a:lvl1pPr>
          </a:lstStyle>
          <a:p>
            <a:pPr>
              <a:defRPr/>
            </a:pPr>
            <a:fld id="{38CB1223-A45D-462A-8B84-F4F37B2DD684}" type="slidenum">
              <a:rPr lang="bg-BG" altLang="bg-BG"/>
              <a:pPr>
                <a:defRPr/>
              </a:pPr>
              <a:t>‹#›</a:t>
            </a:fld>
            <a:endParaRPr lang="bg-BG" altLang="bg-BG"/>
          </a:p>
        </p:txBody>
      </p:sp>
    </p:spTree>
    <p:extLst>
      <p:ext uri="{BB962C8B-B14F-4D97-AF65-F5344CB8AC3E}">
        <p14:creationId xmlns:p14="http://schemas.microsoft.com/office/powerpoint/2010/main" val="3340318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1B16744-10A5-46B8-A06D-1502AE547F51}" type="datetimeFigureOut">
              <a:rPr lang="bg-BG"/>
              <a:pPr>
                <a:defRPr/>
              </a:pPr>
              <a:t>18.6.2018 г.</a:t>
            </a:fld>
            <a:endParaRPr lang="bg-BG"/>
          </a:p>
        </p:txBody>
      </p:sp>
      <p:sp>
        <p:nvSpPr>
          <p:cNvPr id="3" name="Footer Placeholder 4"/>
          <p:cNvSpPr>
            <a:spLocks noGrp="1"/>
          </p:cNvSpPr>
          <p:nvPr>
            <p:ph type="ftr" sz="quarter" idx="11"/>
          </p:nvPr>
        </p:nvSpPr>
        <p:spPr/>
        <p:txBody>
          <a:bodyPr/>
          <a:lstStyle>
            <a:lvl1pPr>
              <a:defRPr/>
            </a:lvl1pPr>
          </a:lstStyle>
          <a:p>
            <a:pPr>
              <a:defRPr/>
            </a:pPr>
            <a:endParaRPr lang="bg-BG"/>
          </a:p>
        </p:txBody>
      </p:sp>
      <p:sp>
        <p:nvSpPr>
          <p:cNvPr id="4" name="Slide Number Placeholder 5"/>
          <p:cNvSpPr>
            <a:spLocks noGrp="1"/>
          </p:cNvSpPr>
          <p:nvPr>
            <p:ph type="sldNum" sz="quarter" idx="12"/>
          </p:nvPr>
        </p:nvSpPr>
        <p:spPr/>
        <p:txBody>
          <a:bodyPr/>
          <a:lstStyle>
            <a:lvl1pPr>
              <a:defRPr/>
            </a:lvl1pPr>
          </a:lstStyle>
          <a:p>
            <a:pPr>
              <a:defRPr/>
            </a:pPr>
            <a:fld id="{924E9AD5-27DB-47CF-A293-3DE4711B7CF8}" type="slidenum">
              <a:rPr lang="bg-BG" altLang="bg-BG"/>
              <a:pPr>
                <a:defRPr/>
              </a:pPr>
              <a:t>‹#›</a:t>
            </a:fld>
            <a:endParaRPr lang="bg-BG" altLang="bg-BG"/>
          </a:p>
        </p:txBody>
      </p:sp>
    </p:spTree>
    <p:extLst>
      <p:ext uri="{BB962C8B-B14F-4D97-AF65-F5344CB8AC3E}">
        <p14:creationId xmlns:p14="http://schemas.microsoft.com/office/powerpoint/2010/main" val="27874514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671" y="301050"/>
            <a:ext cx="3518055" cy="1281214"/>
          </a:xfrm>
        </p:spPr>
        <p:txBody>
          <a:bodyPr anchor="b"/>
          <a:lstStyle>
            <a:lvl1pPr algn="l">
              <a:defRPr sz="2300" b="1"/>
            </a:lvl1pPr>
          </a:lstStyle>
          <a:p>
            <a:r>
              <a:rPr lang="en-US" smtClean="0"/>
              <a:t>Click to edit Master title style</a:t>
            </a:r>
            <a:endParaRPr lang="bg-BG"/>
          </a:p>
        </p:txBody>
      </p:sp>
      <p:sp>
        <p:nvSpPr>
          <p:cNvPr id="3" name="Content Placeholder 2"/>
          <p:cNvSpPr>
            <a:spLocks noGrp="1"/>
          </p:cNvSpPr>
          <p:nvPr>
            <p:ph idx="1"/>
          </p:nvPr>
        </p:nvSpPr>
        <p:spPr>
          <a:xfrm>
            <a:off x="4180822" y="301051"/>
            <a:ext cx="5977908" cy="6453328"/>
          </a:xfrm>
        </p:spPr>
        <p:txBody>
          <a:bodyPr/>
          <a:lstStyle>
            <a:lvl1pPr>
              <a:defRPr sz="37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Text Placeholder 3"/>
          <p:cNvSpPr>
            <a:spLocks noGrp="1"/>
          </p:cNvSpPr>
          <p:nvPr>
            <p:ph type="body" sz="half" idx="2"/>
          </p:nvPr>
        </p:nvSpPr>
        <p:spPr>
          <a:xfrm>
            <a:off x="534671" y="1582265"/>
            <a:ext cx="3518055" cy="5172114"/>
          </a:xfrm>
        </p:spPr>
        <p:txBody>
          <a:bodyPr/>
          <a:lstStyle>
            <a:lvl1pPr marL="0" indent="0">
              <a:buNone/>
              <a:defRPr sz="16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B13682C-9CB7-4B9C-9F1E-AF29835819A2}" type="datetimeFigureOut">
              <a:rPr lang="bg-BG"/>
              <a:pPr>
                <a:defRPr/>
              </a:pPr>
              <a:t>18.6.2018 г.</a:t>
            </a:fld>
            <a:endParaRPr lang="bg-BG"/>
          </a:p>
        </p:txBody>
      </p:sp>
      <p:sp>
        <p:nvSpPr>
          <p:cNvPr id="6" name="Footer Placeholder 4"/>
          <p:cNvSpPr>
            <a:spLocks noGrp="1"/>
          </p:cNvSpPr>
          <p:nvPr>
            <p:ph type="ftr" sz="quarter" idx="11"/>
          </p:nvPr>
        </p:nvSpPr>
        <p:spPr/>
        <p:txBody>
          <a:bodyPr/>
          <a:lstStyle>
            <a:lvl1pPr>
              <a:defRPr/>
            </a:lvl1pPr>
          </a:lstStyle>
          <a:p>
            <a:pPr>
              <a:defRPr/>
            </a:pPr>
            <a:endParaRPr lang="bg-BG"/>
          </a:p>
        </p:txBody>
      </p:sp>
      <p:sp>
        <p:nvSpPr>
          <p:cNvPr id="7" name="Slide Number Placeholder 5"/>
          <p:cNvSpPr>
            <a:spLocks noGrp="1"/>
          </p:cNvSpPr>
          <p:nvPr>
            <p:ph type="sldNum" sz="quarter" idx="12"/>
          </p:nvPr>
        </p:nvSpPr>
        <p:spPr/>
        <p:txBody>
          <a:bodyPr/>
          <a:lstStyle>
            <a:lvl1pPr>
              <a:defRPr/>
            </a:lvl1pPr>
          </a:lstStyle>
          <a:p>
            <a:pPr>
              <a:defRPr/>
            </a:pPr>
            <a:fld id="{737979FD-B271-4C16-8024-793B7659EA70}" type="slidenum">
              <a:rPr lang="bg-BG" altLang="bg-BG"/>
              <a:pPr>
                <a:defRPr/>
              </a:pPr>
              <a:t>‹#›</a:t>
            </a:fld>
            <a:endParaRPr lang="bg-BG" altLang="bg-BG"/>
          </a:p>
        </p:txBody>
      </p:sp>
    </p:spTree>
    <p:extLst>
      <p:ext uri="{BB962C8B-B14F-4D97-AF65-F5344CB8AC3E}">
        <p14:creationId xmlns:p14="http://schemas.microsoft.com/office/powerpoint/2010/main" val="1501410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981" y="5292884"/>
            <a:ext cx="6416040" cy="624855"/>
          </a:xfrm>
        </p:spPr>
        <p:txBody>
          <a:bodyPr anchor="b"/>
          <a:lstStyle>
            <a:lvl1pPr algn="l">
              <a:defRPr sz="2300" b="1"/>
            </a:lvl1pPr>
          </a:lstStyle>
          <a:p>
            <a:r>
              <a:rPr lang="en-US" smtClean="0"/>
              <a:t>Click to edit Master title style</a:t>
            </a:r>
            <a:endParaRPr lang="bg-BG"/>
          </a:p>
        </p:txBody>
      </p:sp>
      <p:sp>
        <p:nvSpPr>
          <p:cNvPr id="3" name="Picture Placeholder 2"/>
          <p:cNvSpPr>
            <a:spLocks noGrp="1"/>
          </p:cNvSpPr>
          <p:nvPr>
            <p:ph type="pic" idx="1"/>
          </p:nvPr>
        </p:nvSpPr>
        <p:spPr>
          <a:xfrm>
            <a:off x="2095981" y="675613"/>
            <a:ext cx="6416040" cy="4536758"/>
          </a:xfrm>
        </p:spPr>
        <p:txBody>
          <a:bodyPr rtlCol="0">
            <a:normAutofit/>
          </a:bodyPr>
          <a:lstStyle>
            <a:lvl1pPr marL="0" indent="0">
              <a:buNone/>
              <a:defRPr sz="3700"/>
            </a:lvl1pPr>
            <a:lvl2pPr marL="521528" indent="0">
              <a:buNone/>
              <a:defRPr sz="3200"/>
            </a:lvl2pPr>
            <a:lvl3pPr marL="1043056" indent="0">
              <a:buNone/>
              <a:defRPr sz="2700"/>
            </a:lvl3pPr>
            <a:lvl4pPr marL="1564584" indent="0">
              <a:buNone/>
              <a:defRPr sz="2300"/>
            </a:lvl4pPr>
            <a:lvl5pPr marL="2086112" indent="0">
              <a:buNone/>
              <a:defRPr sz="2300"/>
            </a:lvl5pPr>
            <a:lvl6pPr marL="2607640" indent="0">
              <a:buNone/>
              <a:defRPr sz="2300"/>
            </a:lvl6pPr>
            <a:lvl7pPr marL="3129168" indent="0">
              <a:buNone/>
              <a:defRPr sz="2300"/>
            </a:lvl7pPr>
            <a:lvl8pPr marL="3650696" indent="0">
              <a:buNone/>
              <a:defRPr sz="2300"/>
            </a:lvl8pPr>
            <a:lvl9pPr marL="4172224" indent="0">
              <a:buNone/>
              <a:defRPr sz="2300"/>
            </a:lvl9pPr>
          </a:lstStyle>
          <a:p>
            <a:pPr lvl="0"/>
            <a:endParaRPr lang="bg-BG" noProof="0" smtClean="0"/>
          </a:p>
        </p:txBody>
      </p:sp>
      <p:sp>
        <p:nvSpPr>
          <p:cNvPr id="4" name="Text Placeholder 3"/>
          <p:cNvSpPr>
            <a:spLocks noGrp="1"/>
          </p:cNvSpPr>
          <p:nvPr>
            <p:ph type="body" sz="half" idx="2"/>
          </p:nvPr>
        </p:nvSpPr>
        <p:spPr>
          <a:xfrm>
            <a:off x="2095981" y="5917739"/>
            <a:ext cx="6416040" cy="887398"/>
          </a:xfrm>
        </p:spPr>
        <p:txBody>
          <a:bodyPr/>
          <a:lstStyle>
            <a:lvl1pPr marL="0" indent="0">
              <a:buNone/>
              <a:defRPr sz="16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72E8D72-249B-46D6-BB41-7ED0E3DA2278}" type="datetimeFigureOut">
              <a:rPr lang="bg-BG"/>
              <a:pPr>
                <a:defRPr/>
              </a:pPr>
              <a:t>18.6.2018 г.</a:t>
            </a:fld>
            <a:endParaRPr lang="bg-BG"/>
          </a:p>
        </p:txBody>
      </p:sp>
      <p:sp>
        <p:nvSpPr>
          <p:cNvPr id="6" name="Footer Placeholder 4"/>
          <p:cNvSpPr>
            <a:spLocks noGrp="1"/>
          </p:cNvSpPr>
          <p:nvPr>
            <p:ph type="ftr" sz="quarter" idx="11"/>
          </p:nvPr>
        </p:nvSpPr>
        <p:spPr/>
        <p:txBody>
          <a:bodyPr/>
          <a:lstStyle>
            <a:lvl1pPr>
              <a:defRPr/>
            </a:lvl1pPr>
          </a:lstStyle>
          <a:p>
            <a:pPr>
              <a:defRPr/>
            </a:pPr>
            <a:endParaRPr lang="bg-BG"/>
          </a:p>
        </p:txBody>
      </p:sp>
      <p:sp>
        <p:nvSpPr>
          <p:cNvPr id="7" name="Slide Number Placeholder 5"/>
          <p:cNvSpPr>
            <a:spLocks noGrp="1"/>
          </p:cNvSpPr>
          <p:nvPr>
            <p:ph type="sldNum" sz="quarter" idx="12"/>
          </p:nvPr>
        </p:nvSpPr>
        <p:spPr/>
        <p:txBody>
          <a:bodyPr/>
          <a:lstStyle>
            <a:lvl1pPr>
              <a:defRPr/>
            </a:lvl1pPr>
          </a:lstStyle>
          <a:p>
            <a:pPr>
              <a:defRPr/>
            </a:pPr>
            <a:fld id="{AC21905A-5D22-45A7-906B-6BD7362FFE34}" type="slidenum">
              <a:rPr lang="bg-BG" altLang="bg-BG"/>
              <a:pPr>
                <a:defRPr/>
              </a:pPr>
              <a:t>‹#›</a:t>
            </a:fld>
            <a:endParaRPr lang="bg-BG" altLang="bg-BG"/>
          </a:p>
        </p:txBody>
      </p:sp>
    </p:spTree>
    <p:extLst>
      <p:ext uri="{BB962C8B-B14F-4D97-AF65-F5344CB8AC3E}">
        <p14:creationId xmlns:p14="http://schemas.microsoft.com/office/powerpoint/2010/main" val="38830183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534988" y="303213"/>
            <a:ext cx="9623425"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4306" tIns="52153" rIns="104306" bIns="52153" numCol="1" anchor="ctr" anchorCtr="0" compatLnSpc="1">
            <a:prstTxWarp prst="textNoShape">
              <a:avLst/>
            </a:prstTxWarp>
          </a:bodyPr>
          <a:lstStyle/>
          <a:p>
            <a:pPr lvl="0"/>
            <a:r>
              <a:rPr lang="en-US" altLang="bg-BG" smtClean="0"/>
              <a:t>Click to edit Master title style</a:t>
            </a:r>
            <a:endParaRPr lang="bg-BG" altLang="bg-BG" smtClean="0"/>
          </a:p>
        </p:txBody>
      </p:sp>
      <p:sp>
        <p:nvSpPr>
          <p:cNvPr id="1027" name="Text Placeholder 2"/>
          <p:cNvSpPr>
            <a:spLocks noGrp="1"/>
          </p:cNvSpPr>
          <p:nvPr>
            <p:ph type="body" idx="1"/>
          </p:nvPr>
        </p:nvSpPr>
        <p:spPr bwMode="auto">
          <a:xfrm>
            <a:off x="534988" y="1763713"/>
            <a:ext cx="9623425" cy="499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4306" tIns="52153" rIns="104306" bIns="52153" numCol="1" anchor="t" anchorCtr="0" compatLnSpc="1">
            <a:prstTxWarp prst="textNoShape">
              <a:avLst/>
            </a:prstTxWarp>
          </a:bodyPr>
          <a:lstStyle/>
          <a:p>
            <a:pPr lvl="0"/>
            <a:r>
              <a:rPr lang="en-US" altLang="bg-BG" smtClean="0"/>
              <a:t>Click to edit Master text styles</a:t>
            </a:r>
          </a:p>
          <a:p>
            <a:pPr lvl="1"/>
            <a:r>
              <a:rPr lang="en-US" altLang="bg-BG" smtClean="0"/>
              <a:t>Second level</a:t>
            </a:r>
          </a:p>
          <a:p>
            <a:pPr lvl="2"/>
            <a:r>
              <a:rPr lang="en-US" altLang="bg-BG" smtClean="0"/>
              <a:t>Third level</a:t>
            </a:r>
          </a:p>
          <a:p>
            <a:pPr lvl="3"/>
            <a:r>
              <a:rPr lang="en-US" altLang="bg-BG" smtClean="0"/>
              <a:t>Fourth level</a:t>
            </a:r>
          </a:p>
          <a:p>
            <a:pPr lvl="4"/>
            <a:r>
              <a:rPr lang="en-US" altLang="bg-BG" smtClean="0"/>
              <a:t>Fifth level</a:t>
            </a:r>
            <a:endParaRPr lang="bg-BG" altLang="bg-BG" smtClean="0"/>
          </a:p>
        </p:txBody>
      </p:sp>
      <p:sp>
        <p:nvSpPr>
          <p:cNvPr id="4" name="Date Placeholder 3"/>
          <p:cNvSpPr>
            <a:spLocks noGrp="1"/>
          </p:cNvSpPr>
          <p:nvPr>
            <p:ph type="dt" sz="half" idx="2"/>
          </p:nvPr>
        </p:nvSpPr>
        <p:spPr>
          <a:xfrm>
            <a:off x="534988" y="7008813"/>
            <a:ext cx="2495550" cy="401637"/>
          </a:xfrm>
          <a:prstGeom prst="rect">
            <a:avLst/>
          </a:prstGeom>
        </p:spPr>
        <p:txBody>
          <a:bodyPr vert="horz" lIns="104306" tIns="52153" rIns="104306" bIns="52153" rtlCol="0" anchor="ctr"/>
          <a:lstStyle>
            <a:lvl1pPr algn="l" defTabSz="1043056" eaLnBrk="1" fontAlgn="auto" hangingPunct="1">
              <a:spcBef>
                <a:spcPts val="0"/>
              </a:spcBef>
              <a:spcAft>
                <a:spcPts val="0"/>
              </a:spcAft>
              <a:defRPr sz="1400">
                <a:solidFill>
                  <a:schemeClr val="tx1">
                    <a:tint val="75000"/>
                  </a:schemeClr>
                </a:solidFill>
                <a:latin typeface="+mn-lt"/>
              </a:defRPr>
            </a:lvl1pPr>
          </a:lstStyle>
          <a:p>
            <a:pPr>
              <a:defRPr/>
            </a:pPr>
            <a:fld id="{2718518A-63D9-4465-8EB3-1A07626D2C52}" type="datetimeFigureOut">
              <a:rPr lang="bg-BG"/>
              <a:pPr>
                <a:defRPr/>
              </a:pPr>
              <a:t>18.6.2018 г.</a:t>
            </a:fld>
            <a:endParaRPr lang="bg-BG"/>
          </a:p>
        </p:txBody>
      </p:sp>
      <p:sp>
        <p:nvSpPr>
          <p:cNvPr id="5" name="Footer Placeholder 4"/>
          <p:cNvSpPr>
            <a:spLocks noGrp="1"/>
          </p:cNvSpPr>
          <p:nvPr>
            <p:ph type="ftr" sz="quarter" idx="3"/>
          </p:nvPr>
        </p:nvSpPr>
        <p:spPr>
          <a:xfrm>
            <a:off x="3652838" y="7008813"/>
            <a:ext cx="3387725" cy="401637"/>
          </a:xfrm>
          <a:prstGeom prst="rect">
            <a:avLst/>
          </a:prstGeom>
        </p:spPr>
        <p:txBody>
          <a:bodyPr vert="horz" lIns="104306" tIns="52153" rIns="104306" bIns="52153" rtlCol="0" anchor="ctr"/>
          <a:lstStyle>
            <a:lvl1pPr algn="ctr" defTabSz="1043056" eaLnBrk="1" fontAlgn="auto" hangingPunct="1">
              <a:spcBef>
                <a:spcPts val="0"/>
              </a:spcBef>
              <a:spcAft>
                <a:spcPts val="0"/>
              </a:spcAft>
              <a:defRPr sz="1400">
                <a:solidFill>
                  <a:schemeClr val="tx1">
                    <a:tint val="75000"/>
                  </a:schemeClr>
                </a:solidFill>
                <a:latin typeface="+mn-lt"/>
              </a:defRPr>
            </a:lvl1pPr>
          </a:lstStyle>
          <a:p>
            <a:pPr>
              <a:defRPr/>
            </a:pPr>
            <a:endParaRPr lang="bg-BG"/>
          </a:p>
        </p:txBody>
      </p:sp>
      <p:sp>
        <p:nvSpPr>
          <p:cNvPr id="6" name="Slide Number Placeholder 5"/>
          <p:cNvSpPr>
            <a:spLocks noGrp="1"/>
          </p:cNvSpPr>
          <p:nvPr>
            <p:ph type="sldNum" sz="quarter" idx="4"/>
          </p:nvPr>
        </p:nvSpPr>
        <p:spPr>
          <a:xfrm>
            <a:off x="7662863" y="7008813"/>
            <a:ext cx="2495550" cy="401637"/>
          </a:xfrm>
          <a:prstGeom prst="rect">
            <a:avLst/>
          </a:prstGeom>
        </p:spPr>
        <p:txBody>
          <a:bodyPr vert="horz" wrap="square" lIns="104306" tIns="52153" rIns="104306" bIns="52153" numCol="1" anchor="ctr" anchorCtr="0" compatLnSpc="1">
            <a:prstTxWarp prst="textNoShape">
              <a:avLst/>
            </a:prstTxWarp>
          </a:bodyPr>
          <a:lstStyle>
            <a:lvl1pPr algn="r" eaLnBrk="1" hangingPunct="1">
              <a:defRPr sz="1400" smtClean="0">
                <a:solidFill>
                  <a:srgbClr val="898989"/>
                </a:solidFill>
              </a:defRPr>
            </a:lvl1pPr>
          </a:lstStyle>
          <a:p>
            <a:pPr>
              <a:defRPr/>
            </a:pPr>
            <a:fld id="{196F7FC9-844A-4DC7-BA49-1AD8FC4EC4C8}" type="slidenum">
              <a:rPr lang="bg-BG" altLang="bg-BG"/>
              <a:pPr>
                <a:defRPr/>
              </a:pPr>
              <a:t>‹#›</a:t>
            </a:fld>
            <a:endParaRPr lang="bg-BG" altLang="bg-BG"/>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042988" rtl="0" eaLnBrk="0" fontAlgn="base" hangingPunct="0">
        <a:spcBef>
          <a:spcPct val="0"/>
        </a:spcBef>
        <a:spcAft>
          <a:spcPct val="0"/>
        </a:spcAft>
        <a:defRPr sz="5000" kern="1200">
          <a:solidFill>
            <a:schemeClr val="tx1"/>
          </a:solidFill>
          <a:latin typeface="+mj-lt"/>
          <a:ea typeface="+mj-ea"/>
          <a:cs typeface="+mj-cs"/>
        </a:defRPr>
      </a:lvl1pPr>
      <a:lvl2pPr algn="ctr" defTabSz="1042988" rtl="0" eaLnBrk="0" fontAlgn="base" hangingPunct="0">
        <a:spcBef>
          <a:spcPct val="0"/>
        </a:spcBef>
        <a:spcAft>
          <a:spcPct val="0"/>
        </a:spcAft>
        <a:defRPr sz="5000">
          <a:solidFill>
            <a:schemeClr val="tx1"/>
          </a:solidFill>
          <a:latin typeface="Calibri" pitchFamily="34" charset="0"/>
        </a:defRPr>
      </a:lvl2pPr>
      <a:lvl3pPr algn="ctr" defTabSz="1042988" rtl="0" eaLnBrk="0" fontAlgn="base" hangingPunct="0">
        <a:spcBef>
          <a:spcPct val="0"/>
        </a:spcBef>
        <a:spcAft>
          <a:spcPct val="0"/>
        </a:spcAft>
        <a:defRPr sz="5000">
          <a:solidFill>
            <a:schemeClr val="tx1"/>
          </a:solidFill>
          <a:latin typeface="Calibri" pitchFamily="34" charset="0"/>
        </a:defRPr>
      </a:lvl3pPr>
      <a:lvl4pPr algn="ctr" defTabSz="1042988" rtl="0" eaLnBrk="0" fontAlgn="base" hangingPunct="0">
        <a:spcBef>
          <a:spcPct val="0"/>
        </a:spcBef>
        <a:spcAft>
          <a:spcPct val="0"/>
        </a:spcAft>
        <a:defRPr sz="5000">
          <a:solidFill>
            <a:schemeClr val="tx1"/>
          </a:solidFill>
          <a:latin typeface="Calibri" pitchFamily="34" charset="0"/>
        </a:defRPr>
      </a:lvl4pPr>
      <a:lvl5pPr algn="ctr" defTabSz="1042988" rtl="0" eaLnBrk="0" fontAlgn="base" hangingPunct="0">
        <a:spcBef>
          <a:spcPct val="0"/>
        </a:spcBef>
        <a:spcAft>
          <a:spcPct val="0"/>
        </a:spcAft>
        <a:defRPr sz="5000">
          <a:solidFill>
            <a:schemeClr val="tx1"/>
          </a:solidFill>
          <a:latin typeface="Calibri" pitchFamily="34" charset="0"/>
        </a:defRPr>
      </a:lvl5pPr>
      <a:lvl6pPr marL="457200" algn="ctr" defTabSz="1042988" rtl="0" fontAlgn="base">
        <a:spcBef>
          <a:spcPct val="0"/>
        </a:spcBef>
        <a:spcAft>
          <a:spcPct val="0"/>
        </a:spcAft>
        <a:defRPr sz="5000">
          <a:solidFill>
            <a:schemeClr val="tx1"/>
          </a:solidFill>
          <a:latin typeface="Calibri" pitchFamily="34" charset="0"/>
        </a:defRPr>
      </a:lvl6pPr>
      <a:lvl7pPr marL="914400" algn="ctr" defTabSz="1042988" rtl="0" fontAlgn="base">
        <a:spcBef>
          <a:spcPct val="0"/>
        </a:spcBef>
        <a:spcAft>
          <a:spcPct val="0"/>
        </a:spcAft>
        <a:defRPr sz="5000">
          <a:solidFill>
            <a:schemeClr val="tx1"/>
          </a:solidFill>
          <a:latin typeface="Calibri" pitchFamily="34" charset="0"/>
        </a:defRPr>
      </a:lvl7pPr>
      <a:lvl8pPr marL="1371600" algn="ctr" defTabSz="1042988" rtl="0" fontAlgn="base">
        <a:spcBef>
          <a:spcPct val="0"/>
        </a:spcBef>
        <a:spcAft>
          <a:spcPct val="0"/>
        </a:spcAft>
        <a:defRPr sz="5000">
          <a:solidFill>
            <a:schemeClr val="tx1"/>
          </a:solidFill>
          <a:latin typeface="Calibri" pitchFamily="34" charset="0"/>
        </a:defRPr>
      </a:lvl8pPr>
      <a:lvl9pPr marL="1828800" algn="ctr" defTabSz="1042988" rtl="0" fontAlgn="base">
        <a:spcBef>
          <a:spcPct val="0"/>
        </a:spcBef>
        <a:spcAft>
          <a:spcPct val="0"/>
        </a:spcAft>
        <a:defRPr sz="5000">
          <a:solidFill>
            <a:schemeClr val="tx1"/>
          </a:solidFill>
          <a:latin typeface="Calibri" pitchFamily="34" charset="0"/>
        </a:defRPr>
      </a:lvl9pPr>
    </p:titleStyle>
    <p:bodyStyle>
      <a:lvl1pPr marL="390525" indent="-390525" algn="l" defTabSz="1042988" rtl="0" eaLnBrk="0" fontAlgn="base" hangingPunct="0">
        <a:spcBef>
          <a:spcPct val="20000"/>
        </a:spcBef>
        <a:spcAft>
          <a:spcPct val="0"/>
        </a:spcAft>
        <a:buFont typeface="Arial" panose="020B0604020202020204" pitchFamily="34" charset="0"/>
        <a:buChar char="•"/>
        <a:defRPr sz="3700" kern="1200">
          <a:solidFill>
            <a:schemeClr val="tx1"/>
          </a:solidFill>
          <a:latin typeface="+mn-lt"/>
          <a:ea typeface="+mn-ea"/>
          <a:cs typeface="+mn-cs"/>
        </a:defRPr>
      </a:lvl1pPr>
      <a:lvl2pPr marL="846138" indent="-325438" algn="l" defTabSz="1042988"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2pPr>
      <a:lvl3pPr marL="1303338" indent="-260350" algn="l" defTabSz="1042988"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3pPr>
      <a:lvl4pPr marL="1824038"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4pPr>
      <a:lvl5pPr marL="2346325"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bg-BG"/>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emf"/></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chart" Target="../charts/chart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chart" Target="../charts/char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chart" Target="../charts/chart3.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chart" Target="../charts/chart7.xml"/><Relationship Id="rId5" Type="http://schemas.openxmlformats.org/officeDocument/2006/relationships/chart" Target="../charts/chart6.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0" name="Group 8"/>
          <p:cNvGrpSpPr>
            <a:grpSpLocks/>
          </p:cNvGrpSpPr>
          <p:nvPr/>
        </p:nvGrpSpPr>
        <p:grpSpPr bwMode="auto">
          <a:xfrm>
            <a:off x="0" y="2379663"/>
            <a:ext cx="10675292" cy="4124325"/>
            <a:chOff x="0" y="1116335"/>
            <a:chExt cx="9150354" cy="3384376"/>
          </a:xfrm>
        </p:grpSpPr>
        <p:pic>
          <p:nvPicPr>
            <p:cNvPr id="2057" name="Picture 1"/>
            <p:cNvPicPr>
              <a:picLocks noChangeAspect="1"/>
            </p:cNvPicPr>
            <p:nvPr/>
          </p:nvPicPr>
          <p:blipFill rotWithShape="1">
            <a:blip r:embed="rId3">
              <a:extLst>
                <a:ext uri="{28A0092B-C50C-407E-A947-70E740481C1C}">
                  <a14:useLocalDpi xmlns:a14="http://schemas.microsoft.com/office/drawing/2010/main" val="0"/>
                </a:ext>
              </a:extLst>
            </a:blip>
            <a:srcRect l="1904" t="4288" r="15789" b="65269"/>
            <a:stretch/>
          </p:blipFill>
          <p:spPr bwMode="auto">
            <a:xfrm>
              <a:off x="0" y="1116335"/>
              <a:ext cx="9150354" cy="3384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1607719" y="2620488"/>
              <a:ext cx="3835819" cy="429349"/>
            </a:xfrm>
            <a:prstGeom prst="rect">
              <a:avLst/>
            </a:prstGeom>
            <a:noFill/>
          </p:spPr>
          <p:txBody>
            <a:bodyPr wrap="none">
              <a:spAutoFit/>
            </a:bodyPr>
            <a:lstStyle/>
            <a:p>
              <a:pPr eaLnBrk="1" hangingPunct="1"/>
              <a:r>
                <a:rPr lang="bg-BG" altLang="bg-BG" sz="2800" dirty="0">
                  <a:solidFill>
                    <a:srgbClr val="7F7F7F"/>
                  </a:solidFill>
                  <a:latin typeface="Helen Bg" panose="020B0800050000020004" pitchFamily="34" charset="-52"/>
                </a:rPr>
                <a:t>ИЗПЪЛНЕНИЕ И НАПРЕДЪК </a:t>
              </a:r>
            </a:p>
          </p:txBody>
        </p:sp>
        <p:sp>
          <p:nvSpPr>
            <p:cNvPr id="16" name="TextBox 15"/>
            <p:cNvSpPr txBox="1"/>
            <p:nvPr/>
          </p:nvSpPr>
          <p:spPr>
            <a:xfrm>
              <a:off x="1606132" y="3077474"/>
              <a:ext cx="3754423" cy="429349"/>
            </a:xfrm>
            <a:prstGeom prst="rect">
              <a:avLst/>
            </a:prstGeom>
            <a:noFill/>
          </p:spPr>
          <p:txBody>
            <a:bodyPr wrap="none">
              <a:spAutoFit/>
            </a:bodyPr>
            <a:lstStyle/>
            <a:p>
              <a:pPr eaLnBrk="1" hangingPunct="1"/>
              <a:r>
                <a:rPr lang="bg-BG" altLang="bg-BG" sz="2800" dirty="0" smtClean="0">
                  <a:solidFill>
                    <a:srgbClr val="7F7F7F"/>
                  </a:solidFill>
                  <a:latin typeface="Helen Bg" panose="020B0800050000020004" pitchFamily="34" charset="-52"/>
                </a:rPr>
                <a:t>ОП </a:t>
              </a:r>
              <a:r>
                <a:rPr lang="bg-BG" altLang="bg-BG" sz="2000" dirty="0" smtClean="0">
                  <a:solidFill>
                    <a:srgbClr val="7F7F7F"/>
                  </a:solidFill>
                  <a:latin typeface="Helen Bg" panose="020B0800050000020004" pitchFamily="34" charset="-52"/>
                </a:rPr>
                <a:t>„</a:t>
              </a:r>
              <a:r>
                <a:rPr lang="bg-BG" altLang="bg-BG" sz="2800" dirty="0" smtClean="0">
                  <a:solidFill>
                    <a:srgbClr val="7F7F7F"/>
                  </a:solidFill>
                  <a:latin typeface="Helen Bg" panose="020B0800050000020004" pitchFamily="34" charset="-52"/>
                </a:rPr>
                <a:t>ДОБРО УПРАВЛЕНИЕ</a:t>
              </a:r>
              <a:r>
                <a:rPr lang="bg-BG" altLang="bg-BG" sz="2400" dirty="0" smtClean="0">
                  <a:solidFill>
                    <a:srgbClr val="7F7F7F"/>
                  </a:solidFill>
                  <a:latin typeface="Helen Bg" panose="020B0800050000020004" pitchFamily="34" charset="-52"/>
                </a:rPr>
                <a:t>“</a:t>
              </a:r>
            </a:p>
          </p:txBody>
        </p:sp>
      </p:grpSp>
      <p:pic>
        <p:nvPicPr>
          <p:cNvPr id="2051"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55800" y="6638925"/>
            <a:ext cx="1249363" cy="43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829751" y="6539706"/>
            <a:ext cx="1546225" cy="58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ound Same Side Corner Rectangle 12"/>
          <p:cNvSpPr/>
          <p:nvPr/>
        </p:nvSpPr>
        <p:spPr>
          <a:xfrm rot="10800000">
            <a:off x="1746300" y="-1"/>
            <a:ext cx="4629676" cy="2290763"/>
          </a:xfrm>
          <a:prstGeom prst="round2SameRect">
            <a:avLst/>
          </a:prstGeom>
          <a:solidFill>
            <a:srgbClr val="6784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bg-BG"/>
          </a:p>
        </p:txBody>
      </p:sp>
      <p:sp>
        <p:nvSpPr>
          <p:cNvPr id="2055" name="TextBox 22"/>
          <p:cNvSpPr txBox="1">
            <a:spLocks noChangeArrowheads="1"/>
          </p:cNvSpPr>
          <p:nvPr/>
        </p:nvSpPr>
        <p:spPr bwMode="auto">
          <a:xfrm>
            <a:off x="1818308" y="974523"/>
            <a:ext cx="44534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sz="2800" dirty="0" smtClean="0">
                <a:solidFill>
                  <a:schemeClr val="bg1"/>
                </a:solidFill>
                <a:latin typeface="Helen Bg" panose="020B0800050000020004" pitchFamily="34" charset="-52"/>
              </a:rPr>
              <a:t>ОП „ДОБРО УПРАВЛЕНИЕ“</a:t>
            </a:r>
            <a:endParaRPr lang="bg-BG" altLang="bg-BG" sz="2800" dirty="0">
              <a:solidFill>
                <a:schemeClr val="bg1"/>
              </a:solidFill>
              <a:latin typeface="Helen Bg" panose="020B0800050000020004" pitchFamily="34" charset="-52"/>
            </a:endParaRPr>
          </a:p>
        </p:txBody>
      </p:sp>
      <p:sp>
        <p:nvSpPr>
          <p:cNvPr id="27" name="Round Same Side Corner Rectangle 26"/>
          <p:cNvSpPr/>
          <p:nvPr/>
        </p:nvSpPr>
        <p:spPr>
          <a:xfrm>
            <a:off x="1744663" y="7164388"/>
            <a:ext cx="4631313" cy="396875"/>
          </a:xfrm>
          <a:prstGeom prst="round2SameRect">
            <a:avLst/>
          </a:prstGeom>
          <a:solidFill>
            <a:srgbClr val="6784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bg-BG"/>
          </a:p>
        </p:txBody>
      </p:sp>
    </p:spTree>
    <p:extLst>
      <p:ext uri="{BB962C8B-B14F-4D97-AF65-F5344CB8AC3E}">
        <p14:creationId xmlns:p14="http://schemas.microsoft.com/office/powerpoint/2010/main" val="34797784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7" y="113293"/>
            <a:ext cx="10173660"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Box 16"/>
          <p:cNvSpPr txBox="1">
            <a:spLocks noChangeArrowheads="1"/>
          </p:cNvSpPr>
          <p:nvPr/>
        </p:nvSpPr>
        <p:spPr bwMode="auto">
          <a:xfrm>
            <a:off x="450157" y="340797"/>
            <a:ext cx="1022513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bg-BG" altLang="bg-BG" sz="2600" dirty="0" smtClean="0">
                <a:solidFill>
                  <a:schemeClr val="bg1"/>
                </a:solidFill>
                <a:latin typeface="Helen Bg Light" panose="02000003080000020004" pitchFamily="50" charset="-52"/>
              </a:rPr>
              <a:t>ОБУЧЕНИЯ ЗА СЛУЖИТЕЛИ НА ОБЛАСТНИТЕ АДМИНИСТРАЦИИ</a:t>
            </a:r>
            <a:endParaRPr lang="bg-BG" altLang="bg-BG" sz="2600" dirty="0">
              <a:solidFill>
                <a:schemeClr val="bg1"/>
              </a:solidFill>
              <a:latin typeface="Helen Bg Light" panose="02000003080000020004" pitchFamily="50" charset="-52"/>
            </a:endParaRPr>
          </a:p>
        </p:txBody>
      </p:sp>
      <p:sp>
        <p:nvSpPr>
          <p:cNvPr id="4" name="Rectangle 3"/>
          <p:cNvSpPr/>
          <p:nvPr/>
        </p:nvSpPr>
        <p:spPr>
          <a:xfrm>
            <a:off x="594172" y="1188343"/>
            <a:ext cx="9753349" cy="1012585"/>
          </a:xfrm>
          <a:prstGeom prst="rect">
            <a:avLst/>
          </a:prstGeom>
        </p:spPr>
        <p:txBody>
          <a:bodyPr wrap="square">
            <a:spAutoFit/>
          </a:bodyPr>
          <a:lstStyle/>
          <a:p>
            <a:pPr marL="342900" indent="-342900" algn="just">
              <a:lnSpc>
                <a:spcPct val="115000"/>
              </a:lnSpc>
              <a:spcBef>
                <a:spcPts val="0"/>
              </a:spcBef>
              <a:spcAft>
                <a:spcPts val="0"/>
              </a:spcAft>
              <a:buFont typeface="Wingdings" panose="05000000000000000000" pitchFamily="2" charset="2"/>
              <a:buChar char="v"/>
            </a:pPr>
            <a:r>
              <a:rPr lang="bg-BG" sz="1600" b="1" dirty="0" smtClean="0">
                <a:solidFill>
                  <a:schemeClr val="tx2">
                    <a:lumMod val="50000"/>
                  </a:schemeClr>
                </a:solidFill>
                <a:latin typeface="Helen Bg Light" panose="02000003080000020004"/>
              </a:rPr>
              <a:t>Обобщена е информацията за необходимите обучения, получена от </a:t>
            </a:r>
            <a:r>
              <a:rPr lang="bg-BG" sz="1600" b="1" dirty="0">
                <a:solidFill>
                  <a:schemeClr val="tx2">
                    <a:lumMod val="50000"/>
                  </a:schemeClr>
                </a:solidFill>
                <a:latin typeface="Helen Bg Light" panose="02000003080000020004"/>
              </a:rPr>
              <a:t>18 областни </a:t>
            </a:r>
            <a:r>
              <a:rPr lang="bg-BG" sz="1600" b="1" dirty="0" smtClean="0">
                <a:solidFill>
                  <a:schemeClr val="tx2">
                    <a:lumMod val="50000"/>
                  </a:schemeClr>
                </a:solidFill>
                <a:latin typeface="Helen Bg Light" panose="02000003080000020004"/>
              </a:rPr>
              <a:t>администрации:</a:t>
            </a:r>
          </a:p>
          <a:p>
            <a:pPr algn="just">
              <a:lnSpc>
                <a:spcPct val="115000"/>
              </a:lnSpc>
              <a:spcBef>
                <a:spcPts val="0"/>
              </a:spcBef>
              <a:spcAft>
                <a:spcPts val="0"/>
              </a:spcAft>
            </a:pPr>
            <a:r>
              <a:rPr lang="bg-BG" sz="2000" dirty="0" smtClean="0">
                <a:solidFill>
                  <a:schemeClr val="accent5">
                    <a:lumMod val="50000"/>
                  </a:schemeClr>
                </a:solidFill>
                <a:latin typeface="Helen Bg Light" panose="02000003080000020004"/>
              </a:rPr>
              <a:t>				</a:t>
            </a:r>
            <a:endParaRPr lang="bg-BG" sz="1600" b="1" dirty="0">
              <a:solidFill>
                <a:schemeClr val="accent5">
                  <a:lumMod val="50000"/>
                </a:schemeClr>
              </a:solidFill>
              <a:latin typeface="Helen Bg Light" panose="02000003080000020004"/>
            </a:endParaRPr>
          </a:p>
        </p:txBody>
      </p:sp>
      <p:sp>
        <p:nvSpPr>
          <p:cNvPr id="9" name="Rectangle 8"/>
          <p:cNvSpPr/>
          <p:nvPr/>
        </p:nvSpPr>
        <p:spPr>
          <a:xfrm>
            <a:off x="162124" y="5220791"/>
            <a:ext cx="9937104" cy="1224951"/>
          </a:xfrm>
          <a:prstGeom prst="rect">
            <a:avLst/>
          </a:prstGeom>
        </p:spPr>
        <p:txBody>
          <a:bodyPr wrap="square">
            <a:spAutoFit/>
          </a:bodyPr>
          <a:lstStyle/>
          <a:p>
            <a:pPr marL="342900" indent="-342900" algn="just">
              <a:lnSpc>
                <a:spcPct val="115000"/>
              </a:lnSpc>
              <a:spcBef>
                <a:spcPts val="0"/>
              </a:spcBef>
              <a:spcAft>
                <a:spcPts val="0"/>
              </a:spcAft>
              <a:buFont typeface="Wingdings" panose="05000000000000000000" pitchFamily="2" charset="2"/>
              <a:buChar char="v"/>
            </a:pPr>
            <a:r>
              <a:rPr lang="bg-BG" sz="1600" b="1" dirty="0">
                <a:solidFill>
                  <a:schemeClr val="tx2">
                    <a:lumMod val="50000"/>
                  </a:schemeClr>
                </a:solidFill>
                <a:latin typeface="Helen Bg Light" panose="02000003080000020004"/>
              </a:rPr>
              <a:t>Заповед № Р-65/ 23.03.2017 г. на Главния секретар на МС областните управители могат да предлагат за подкрепа не повече от 3 (три) проектни предложения в рамките на програмния период. </a:t>
            </a:r>
            <a:r>
              <a:rPr lang="bg-BG" sz="1600" b="1" dirty="0" smtClean="0">
                <a:solidFill>
                  <a:schemeClr val="tx2">
                    <a:lumMod val="50000"/>
                  </a:schemeClr>
                </a:solidFill>
                <a:latin typeface="Helen Bg Light" panose="02000003080000020004"/>
              </a:rPr>
              <a:t>Приоритетно </a:t>
            </a:r>
            <a:r>
              <a:rPr lang="bg-BG" sz="1600" b="1" dirty="0">
                <a:solidFill>
                  <a:schemeClr val="tx2">
                    <a:lumMod val="50000"/>
                  </a:schemeClr>
                </a:solidFill>
                <a:latin typeface="Helen Bg Light" panose="02000003080000020004"/>
              </a:rPr>
              <a:t>ще бъдат подкрепяни проектни предложения с преобладаващи инвестиционни мерки</a:t>
            </a:r>
            <a:r>
              <a:rPr lang="bg-BG" sz="1600" dirty="0" smtClean="0">
                <a:solidFill>
                  <a:schemeClr val="tx2">
                    <a:lumMod val="50000"/>
                  </a:schemeClr>
                </a:solidFill>
              </a:rPr>
              <a:t>. </a:t>
            </a:r>
            <a:endParaRPr lang="bg-BG" sz="1600" b="1" dirty="0">
              <a:solidFill>
                <a:schemeClr val="tx2">
                  <a:lumMod val="50000"/>
                </a:schemeClr>
              </a:solidFill>
              <a:latin typeface="Helen Bg Light" panose="02000003080000020004"/>
            </a:endParaRPr>
          </a:p>
        </p:txBody>
      </p:sp>
      <p:sp>
        <p:nvSpPr>
          <p:cNvPr id="10" name="Rectangle 9"/>
          <p:cNvSpPr/>
          <p:nvPr/>
        </p:nvSpPr>
        <p:spPr>
          <a:xfrm>
            <a:off x="594172" y="1980431"/>
            <a:ext cx="3897486" cy="2959272"/>
          </a:xfrm>
          <a:prstGeom prst="rect">
            <a:avLst/>
          </a:prstGeom>
        </p:spPr>
        <p:txBody>
          <a:bodyPr wrap="square">
            <a:spAutoFit/>
          </a:bodyPr>
          <a:lstStyle/>
          <a:p>
            <a:pPr algn="just">
              <a:lnSpc>
                <a:spcPct val="115000"/>
              </a:lnSpc>
              <a:spcBef>
                <a:spcPts val="0"/>
              </a:spcBef>
              <a:spcAft>
                <a:spcPts val="0"/>
              </a:spcAft>
            </a:pPr>
            <a:r>
              <a:rPr lang="bg-BG" sz="1600" b="1" dirty="0">
                <a:solidFill>
                  <a:srgbClr val="C00000"/>
                </a:solidFill>
                <a:latin typeface="Helen Bg Light" panose="02000003080000020004"/>
              </a:rPr>
              <a:t>Школата по публични финанси предоставя </a:t>
            </a:r>
            <a:r>
              <a:rPr lang="bg-BG" sz="1600" b="1" dirty="0" smtClean="0">
                <a:solidFill>
                  <a:srgbClr val="C00000"/>
                </a:solidFill>
                <a:latin typeface="Helen Bg Light" panose="02000003080000020004"/>
              </a:rPr>
              <a:t>обучения</a:t>
            </a:r>
            <a:r>
              <a:rPr lang="bg-BG" sz="1600" b="1" dirty="0">
                <a:solidFill>
                  <a:srgbClr val="C00000"/>
                </a:solidFill>
                <a:latin typeface="Helen Bg Light" panose="02000003080000020004"/>
              </a:rPr>
              <a:t>: </a:t>
            </a:r>
            <a:r>
              <a:rPr lang="bg-BG" sz="1600" b="1" dirty="0">
                <a:solidFill>
                  <a:schemeClr val="accent3">
                    <a:lumMod val="50000"/>
                  </a:schemeClr>
                </a:solidFill>
                <a:latin typeface="Helen Bg Light" panose="02000003080000020004"/>
              </a:rPr>
              <a:t>„Въведение в държавните помощи“, „Държавни помощи в режим на групово освобождаване - правила и практика на прилагане“, „Държавни помощи за услуги от общ икономически интерес“, „Минимални помощи – особености в прилагането на помощта </a:t>
            </a:r>
            <a:r>
              <a:rPr lang="bg-BG" sz="1800" b="1" dirty="0" err="1">
                <a:solidFill>
                  <a:schemeClr val="accent3">
                    <a:lumMod val="50000"/>
                  </a:schemeClr>
                </a:solidFill>
                <a:latin typeface="Helen Bg Light" panose="02000003080000020004"/>
              </a:rPr>
              <a:t>de</a:t>
            </a:r>
            <a:r>
              <a:rPr lang="bg-BG" sz="1800" b="1" dirty="0">
                <a:solidFill>
                  <a:schemeClr val="accent3">
                    <a:lumMod val="50000"/>
                  </a:schemeClr>
                </a:solidFill>
                <a:latin typeface="Helen Bg Light" panose="02000003080000020004"/>
              </a:rPr>
              <a:t> </a:t>
            </a:r>
            <a:r>
              <a:rPr lang="bg-BG" sz="1800" b="1" dirty="0" err="1">
                <a:solidFill>
                  <a:schemeClr val="accent3">
                    <a:lumMod val="50000"/>
                  </a:schemeClr>
                </a:solidFill>
                <a:latin typeface="Helen Bg Light" panose="02000003080000020004"/>
              </a:rPr>
              <a:t>minimis</a:t>
            </a:r>
            <a:r>
              <a:rPr lang="bg-BG" sz="1600" b="1" dirty="0">
                <a:solidFill>
                  <a:schemeClr val="accent3">
                    <a:lumMod val="50000"/>
                  </a:schemeClr>
                </a:solidFill>
                <a:latin typeface="Helen Bg Light" panose="02000003080000020004"/>
              </a:rPr>
              <a:t>“. </a:t>
            </a:r>
          </a:p>
        </p:txBody>
      </p:sp>
      <p:sp>
        <p:nvSpPr>
          <p:cNvPr id="17" name="Rectangle 16"/>
          <p:cNvSpPr/>
          <p:nvPr/>
        </p:nvSpPr>
        <p:spPr>
          <a:xfrm>
            <a:off x="6273750" y="2158531"/>
            <a:ext cx="3897486" cy="2342180"/>
          </a:xfrm>
          <a:prstGeom prst="rect">
            <a:avLst/>
          </a:prstGeom>
        </p:spPr>
        <p:txBody>
          <a:bodyPr wrap="square">
            <a:spAutoFit/>
          </a:bodyPr>
          <a:lstStyle/>
          <a:p>
            <a:pPr algn="just">
              <a:lnSpc>
                <a:spcPct val="115000"/>
              </a:lnSpc>
              <a:spcBef>
                <a:spcPts val="0"/>
              </a:spcBef>
              <a:spcAft>
                <a:spcPts val="0"/>
              </a:spcAft>
            </a:pPr>
            <a:r>
              <a:rPr lang="bg-BG" sz="1600" b="1" dirty="0">
                <a:solidFill>
                  <a:schemeClr val="accent3">
                    <a:lumMod val="50000"/>
                  </a:schemeClr>
                </a:solidFill>
                <a:latin typeface="Helen Bg Light" panose="02000003080000020004"/>
              </a:rPr>
              <a:t>Заявените теми са идентични с обучения, </a:t>
            </a:r>
            <a:r>
              <a:rPr lang="bg-BG" sz="1600" b="1" dirty="0" smtClean="0">
                <a:solidFill>
                  <a:schemeClr val="accent3">
                    <a:lumMod val="50000"/>
                  </a:schemeClr>
                </a:solidFill>
                <a:latin typeface="Helen Bg Light" panose="02000003080000020004"/>
              </a:rPr>
              <a:t>включени </a:t>
            </a:r>
            <a:r>
              <a:rPr lang="bg-BG" sz="1600" b="1" dirty="0">
                <a:solidFill>
                  <a:schemeClr val="accent3">
                    <a:lumMod val="50000"/>
                  </a:schemeClr>
                </a:solidFill>
                <a:latin typeface="Helen Bg Light" panose="02000003080000020004"/>
              </a:rPr>
              <a:t>както в Каталога на </a:t>
            </a:r>
            <a:r>
              <a:rPr lang="bg-BG" sz="1600" b="1" dirty="0">
                <a:solidFill>
                  <a:srgbClr val="C00000"/>
                </a:solidFill>
                <a:latin typeface="Helen Bg Light" panose="02000003080000020004"/>
              </a:rPr>
              <a:t>ИПА</a:t>
            </a:r>
            <a:r>
              <a:rPr lang="bg-BG" sz="1600" b="1" dirty="0">
                <a:solidFill>
                  <a:schemeClr val="accent3">
                    <a:lumMod val="50000"/>
                  </a:schemeClr>
                </a:solidFill>
                <a:latin typeface="Helen Bg Light" panose="02000003080000020004"/>
              </a:rPr>
              <a:t> за 2018 г или </a:t>
            </a:r>
            <a:r>
              <a:rPr lang="bg-BG" sz="1600" b="1" dirty="0" smtClean="0">
                <a:solidFill>
                  <a:schemeClr val="accent3">
                    <a:lumMod val="50000"/>
                  </a:schemeClr>
                </a:solidFill>
                <a:latin typeface="Helen Bg Light" panose="02000003080000020004"/>
              </a:rPr>
              <a:t>в проект </a:t>
            </a:r>
            <a:r>
              <a:rPr lang="bg-BG" sz="1600" b="1" dirty="0">
                <a:solidFill>
                  <a:schemeClr val="accent3">
                    <a:lumMod val="50000"/>
                  </a:schemeClr>
                </a:solidFill>
                <a:latin typeface="Helen Bg Light" panose="02000003080000020004"/>
              </a:rPr>
              <a:t>„</a:t>
            </a:r>
            <a:r>
              <a:rPr lang="bg-BG" sz="1600" b="1" dirty="0">
                <a:solidFill>
                  <a:srgbClr val="C00000"/>
                </a:solidFill>
                <a:latin typeface="Helen Bg Light" panose="02000003080000020004"/>
              </a:rPr>
              <a:t>Работим за хората</a:t>
            </a:r>
            <a:r>
              <a:rPr lang="bg-BG" sz="1600" b="1" dirty="0">
                <a:solidFill>
                  <a:schemeClr val="accent3">
                    <a:lumMod val="50000"/>
                  </a:schemeClr>
                </a:solidFill>
                <a:latin typeface="Helen Bg Light" panose="02000003080000020004"/>
              </a:rPr>
              <a:t>“, който е с целеви групи </a:t>
            </a:r>
            <a:r>
              <a:rPr lang="bg-BG" sz="1600" b="1" dirty="0" smtClean="0">
                <a:solidFill>
                  <a:schemeClr val="accent3">
                    <a:lumMod val="50000"/>
                  </a:schemeClr>
                </a:solidFill>
                <a:latin typeface="Helen Bg Light" panose="02000003080000020004"/>
              </a:rPr>
              <a:t>всички </a:t>
            </a:r>
            <a:r>
              <a:rPr lang="bg-BG" sz="1600" b="1" dirty="0">
                <a:solidFill>
                  <a:schemeClr val="accent3">
                    <a:lumMod val="50000"/>
                  </a:schemeClr>
                </a:solidFill>
                <a:latin typeface="Helen Bg Light" panose="02000003080000020004"/>
              </a:rPr>
              <a:t>служители в </a:t>
            </a:r>
            <a:r>
              <a:rPr lang="bg-BG" sz="1600" b="1" dirty="0" smtClean="0">
                <a:solidFill>
                  <a:schemeClr val="accent3">
                    <a:lumMod val="50000"/>
                  </a:schemeClr>
                </a:solidFill>
                <a:latin typeface="Helen Bg Light" panose="02000003080000020004"/>
              </a:rPr>
              <a:t>администрацията, включително за </a:t>
            </a:r>
            <a:r>
              <a:rPr lang="bg-BG" sz="1600" b="1" dirty="0">
                <a:solidFill>
                  <a:schemeClr val="accent3">
                    <a:lumMod val="50000"/>
                  </a:schemeClr>
                </a:solidFill>
                <a:latin typeface="Helen Bg Light" panose="02000003080000020004"/>
              </a:rPr>
              <a:t>служителите в областните администрации. </a:t>
            </a:r>
          </a:p>
        </p:txBody>
      </p:sp>
    </p:spTree>
    <p:extLst>
      <p:ext uri="{BB962C8B-B14F-4D97-AF65-F5344CB8AC3E}">
        <p14:creationId xmlns:p14="http://schemas.microsoft.com/office/powerpoint/2010/main" val="16083139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8" y="113293"/>
            <a:ext cx="10173660"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solidFill>
                <a:prstClr val="white"/>
              </a:solidFill>
            </a:endParaRPr>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Box 16"/>
          <p:cNvSpPr txBox="1">
            <a:spLocks noChangeArrowheads="1"/>
          </p:cNvSpPr>
          <p:nvPr/>
        </p:nvSpPr>
        <p:spPr bwMode="auto">
          <a:xfrm>
            <a:off x="450156" y="180231"/>
            <a:ext cx="7398179" cy="84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dirty="0" smtClean="0">
                <a:solidFill>
                  <a:prstClr val="white"/>
                </a:solidFill>
                <a:latin typeface="Helen Bg Light" panose="02000003080000020004" pitchFamily="50" charset="-52"/>
              </a:rPr>
              <a:t>ДОГОВОРЕНИ ИНДИКАТОРИ  - ПО 1</a:t>
            </a:r>
          </a:p>
          <a:p>
            <a:pPr eaLnBrk="1" hangingPunct="1"/>
            <a:r>
              <a:rPr lang="bg-BG" altLang="bg-BG" sz="2800" b="1" dirty="0" smtClean="0">
                <a:solidFill>
                  <a:prstClr val="white"/>
                </a:solidFill>
                <a:latin typeface="Helen Bg" panose="020B0800050000020004" pitchFamily="34" charset="-52"/>
              </a:rPr>
              <a:t>СПРЯМО РАМКАТА ЗА ИЗПЪЛНЕНИЕ ЗА 2018</a:t>
            </a:r>
            <a:endParaRPr lang="bg-BG" altLang="bg-BG" dirty="0">
              <a:solidFill>
                <a:prstClr val="white"/>
              </a:solidFill>
              <a:latin typeface="Helen Bg Light" panose="02000003080000020004" pitchFamily="50" charset="-52"/>
            </a:endParaRPr>
          </a:p>
        </p:txBody>
      </p:sp>
      <p:graphicFrame>
        <p:nvGraphicFramePr>
          <p:cNvPr id="2" name="Table 1"/>
          <p:cNvGraphicFramePr>
            <a:graphicFrameLocks noGrp="1"/>
          </p:cNvGraphicFramePr>
          <p:nvPr>
            <p:extLst>
              <p:ext uri="{D42A27DB-BD31-4B8C-83A1-F6EECF244321}">
                <p14:modId xmlns:p14="http://schemas.microsoft.com/office/powerpoint/2010/main" val="1486021558"/>
              </p:ext>
            </p:extLst>
          </p:nvPr>
        </p:nvGraphicFramePr>
        <p:xfrm>
          <a:off x="738186" y="1332360"/>
          <a:ext cx="9361042" cy="4220940"/>
        </p:xfrm>
        <a:graphic>
          <a:graphicData uri="http://schemas.openxmlformats.org/drawingml/2006/table">
            <a:tbl>
              <a:tblPr firstRow="1" firstCol="1" bandRow="1" bandCol="1"/>
              <a:tblGrid>
                <a:gridCol w="876823">
                  <a:extLst>
                    <a:ext uri="{9D8B030D-6E8A-4147-A177-3AD203B41FA5}">
                      <a16:colId xmlns:a16="http://schemas.microsoft.com/office/drawing/2014/main" val="20000"/>
                    </a:ext>
                  </a:extLst>
                </a:gridCol>
                <a:gridCol w="5067781">
                  <a:extLst>
                    <a:ext uri="{9D8B030D-6E8A-4147-A177-3AD203B41FA5}">
                      <a16:colId xmlns:a16="http://schemas.microsoft.com/office/drawing/2014/main" val="20001"/>
                    </a:ext>
                  </a:extLst>
                </a:gridCol>
                <a:gridCol w="1913205">
                  <a:extLst>
                    <a:ext uri="{9D8B030D-6E8A-4147-A177-3AD203B41FA5}">
                      <a16:colId xmlns:a16="http://schemas.microsoft.com/office/drawing/2014/main" val="20002"/>
                    </a:ext>
                  </a:extLst>
                </a:gridCol>
                <a:gridCol w="1503233">
                  <a:extLst>
                    <a:ext uri="{9D8B030D-6E8A-4147-A177-3AD203B41FA5}">
                      <a16:colId xmlns:a16="http://schemas.microsoft.com/office/drawing/2014/main" val="20003"/>
                    </a:ext>
                  </a:extLst>
                </a:gridCol>
              </a:tblGrid>
              <a:tr h="395936">
                <a:tc>
                  <a:txBody>
                    <a:bodyPr/>
                    <a:lstStyle/>
                    <a:p>
                      <a:pPr algn="ctr">
                        <a:lnSpc>
                          <a:spcPct val="107000"/>
                        </a:lnSpc>
                        <a:spcAft>
                          <a:spcPts val="0"/>
                        </a:spcAft>
                      </a:pPr>
                      <a:r>
                        <a:rPr lang="bg-BG" sz="18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bg-BG" sz="1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lnSpc>
                          <a:spcPct val="107000"/>
                        </a:lnSpc>
                        <a:spcAft>
                          <a:spcPts val="0"/>
                        </a:spcAft>
                      </a:pPr>
                      <a:r>
                        <a:rPr lang="bg-BG" sz="1800" b="1"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Индикатор</a:t>
                      </a:r>
                      <a:endPar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lnSpc>
                          <a:spcPct val="107000"/>
                        </a:lnSpc>
                        <a:spcAft>
                          <a:spcPts val="0"/>
                        </a:spcAft>
                      </a:pPr>
                      <a:r>
                        <a:rPr lang="bg-BG" sz="1800" b="1">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Целева стойност 2018 г.</a:t>
                      </a:r>
                      <a:endParaRPr lang="bg-BG" sz="180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lnSpc>
                          <a:spcPct val="107000"/>
                        </a:lnSpc>
                        <a:spcAft>
                          <a:spcPts val="0"/>
                        </a:spcAft>
                      </a:pPr>
                      <a:r>
                        <a:rPr lang="bg-BG" sz="1800" b="1">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Договорена стойност</a:t>
                      </a:r>
                      <a:endParaRPr lang="bg-BG" sz="180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extLst>
                  <a:ext uri="{0D108BD9-81ED-4DB2-BD59-A6C34878D82A}">
                    <a16:rowId xmlns:a16="http://schemas.microsoft.com/office/drawing/2014/main" val="10000"/>
                  </a:ext>
                </a:extLst>
              </a:tr>
              <a:tr h="995103">
                <a:tc>
                  <a:txBody>
                    <a:bodyPr/>
                    <a:lstStyle/>
                    <a:p>
                      <a:pPr algn="ctr">
                        <a:lnSpc>
                          <a:spcPct val="107000"/>
                        </a:lnSpc>
                        <a:spcAft>
                          <a:spcPts val="0"/>
                        </a:spcAft>
                      </a:pPr>
                      <a:r>
                        <a:rPr lang="bg-BG" sz="1800" b="1"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О1-3</a:t>
                      </a:r>
                      <a:endPar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nSpc>
                          <a:spcPct val="107000"/>
                        </a:lnSpc>
                        <a:spcAft>
                          <a:spcPts val="0"/>
                        </a:spcAft>
                      </a:pPr>
                      <a:r>
                        <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Администрации, подкрепени за въвеждане на комплексно административно обслужване</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28</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b="1">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55</a:t>
                      </a:r>
                      <a:endParaRPr lang="bg-BG" sz="180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10001"/>
                  </a:ext>
                </a:extLst>
              </a:tr>
              <a:tr h="528373">
                <a:tc>
                  <a:txBody>
                    <a:bodyPr/>
                    <a:lstStyle/>
                    <a:p>
                      <a:pPr algn="ctr">
                        <a:lnSpc>
                          <a:spcPct val="107000"/>
                        </a:lnSpc>
                        <a:spcAft>
                          <a:spcPts val="0"/>
                        </a:spcAft>
                      </a:pPr>
                      <a:r>
                        <a:rPr lang="bg-BG" sz="1800" b="1">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О1-4 </a:t>
                      </a:r>
                      <a:endParaRPr lang="bg-BG" sz="180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nSpc>
                          <a:spcPct val="107000"/>
                        </a:lnSpc>
                        <a:spcAft>
                          <a:spcPts val="0"/>
                        </a:spcAft>
                      </a:pPr>
                      <a:r>
                        <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Брой общински услуги, подкрепени за стандартизиране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5</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b="1">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bg-BG" sz="180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10002"/>
                  </a:ext>
                </a:extLst>
              </a:tr>
              <a:tr h="528373">
                <a:tc>
                  <a:txBody>
                    <a:bodyPr/>
                    <a:lstStyle/>
                    <a:p>
                      <a:pPr algn="ctr">
                        <a:lnSpc>
                          <a:spcPct val="107000"/>
                        </a:lnSpc>
                        <a:spcAft>
                          <a:spcPts val="0"/>
                        </a:spcAft>
                      </a:pPr>
                      <a:r>
                        <a:rPr lang="bg-BG" sz="1800" b="1">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О1-7</a:t>
                      </a:r>
                      <a:endParaRPr lang="bg-BG" sz="180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nSpc>
                          <a:spcPct val="107000"/>
                        </a:lnSpc>
                        <a:spcAft>
                          <a:spcPts val="0"/>
                        </a:spcAft>
                      </a:pPr>
                      <a:r>
                        <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Брой подкрепени регистри</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20</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b="1">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79</a:t>
                      </a:r>
                      <a:endParaRPr lang="bg-BG" sz="180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10003"/>
                  </a:ext>
                </a:extLst>
              </a:tr>
              <a:tr h="995103">
                <a:tc>
                  <a:txBody>
                    <a:bodyPr/>
                    <a:lstStyle/>
                    <a:p>
                      <a:pPr algn="ctr">
                        <a:lnSpc>
                          <a:spcPct val="107000"/>
                        </a:lnSpc>
                        <a:spcAft>
                          <a:spcPts val="0"/>
                        </a:spcAft>
                      </a:pPr>
                      <a:r>
                        <a:rPr lang="bg-BG" sz="1800" b="1"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О1-8</a:t>
                      </a:r>
                      <a:endPar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nSpc>
                          <a:spcPct val="107000"/>
                        </a:lnSpc>
                        <a:spcAft>
                          <a:spcPts val="0"/>
                        </a:spcAft>
                      </a:pPr>
                      <a:r>
                        <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Подкрепени електронни услуги за предоставянето им в транзакционен режим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150</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b="1">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227</a:t>
                      </a:r>
                      <a:endParaRPr lang="bg-BG" sz="180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10004"/>
                  </a:ext>
                </a:extLst>
              </a:tr>
              <a:tr h="528373">
                <a:tc>
                  <a:txBody>
                    <a:bodyPr/>
                    <a:lstStyle/>
                    <a:p>
                      <a:pPr algn="ctr">
                        <a:lnSpc>
                          <a:spcPct val="107000"/>
                        </a:lnSpc>
                        <a:spcAft>
                          <a:spcPts val="0"/>
                        </a:spcAft>
                      </a:pPr>
                      <a:r>
                        <a:rPr lang="en-US" sz="1800" b="1"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F-1</a:t>
                      </a:r>
                      <a:endPar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nSpc>
                          <a:spcPct val="107000"/>
                        </a:lnSpc>
                        <a:spcAft>
                          <a:spcPts val="0"/>
                        </a:spcAft>
                      </a:pPr>
                      <a:r>
                        <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Сертифицирани средства (в лева, общ бюджет)</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41 178 652,33</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b="1"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95 460 313,65</a:t>
                      </a:r>
                      <a:endPar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6460405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8" y="113293"/>
            <a:ext cx="10173660"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solidFill>
                <a:prstClr val="white"/>
              </a:solidFill>
            </a:endParaRPr>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Box 16"/>
          <p:cNvSpPr txBox="1">
            <a:spLocks noChangeArrowheads="1"/>
          </p:cNvSpPr>
          <p:nvPr/>
        </p:nvSpPr>
        <p:spPr bwMode="auto">
          <a:xfrm>
            <a:off x="450156" y="180231"/>
            <a:ext cx="7398179" cy="84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dirty="0" smtClean="0">
                <a:solidFill>
                  <a:prstClr val="white"/>
                </a:solidFill>
                <a:latin typeface="Helen Bg Light" panose="02000003080000020004" pitchFamily="50" charset="-52"/>
              </a:rPr>
              <a:t>ДОГОВОРЕНИ ИНДИКАТОРИ  - ПО 2</a:t>
            </a:r>
          </a:p>
          <a:p>
            <a:pPr eaLnBrk="1" hangingPunct="1"/>
            <a:r>
              <a:rPr lang="bg-BG" altLang="bg-BG" sz="2800" b="1" dirty="0" smtClean="0">
                <a:solidFill>
                  <a:prstClr val="white"/>
                </a:solidFill>
                <a:latin typeface="Helen Bg" panose="020B0800050000020004" pitchFamily="34" charset="-52"/>
              </a:rPr>
              <a:t>СПРЯМО РАМКАТА ЗА ИЗПЪЛНЕНИЕ ЗА 2018</a:t>
            </a:r>
            <a:endParaRPr lang="bg-BG" altLang="bg-BG" dirty="0">
              <a:solidFill>
                <a:prstClr val="white"/>
              </a:solidFill>
              <a:latin typeface="Helen Bg Light" panose="02000003080000020004" pitchFamily="50" charset="-52"/>
            </a:endParaRPr>
          </a:p>
        </p:txBody>
      </p:sp>
      <p:graphicFrame>
        <p:nvGraphicFramePr>
          <p:cNvPr id="3" name="Table 2"/>
          <p:cNvGraphicFramePr>
            <a:graphicFrameLocks noGrp="1"/>
          </p:cNvGraphicFramePr>
          <p:nvPr>
            <p:extLst>
              <p:ext uri="{D42A27DB-BD31-4B8C-83A1-F6EECF244321}">
                <p14:modId xmlns:p14="http://schemas.microsoft.com/office/powerpoint/2010/main" val="1021882729"/>
              </p:ext>
            </p:extLst>
          </p:nvPr>
        </p:nvGraphicFramePr>
        <p:xfrm>
          <a:off x="450156" y="1548384"/>
          <a:ext cx="9865096" cy="4680518"/>
        </p:xfrm>
        <a:graphic>
          <a:graphicData uri="http://schemas.openxmlformats.org/drawingml/2006/table">
            <a:tbl>
              <a:tblPr firstRow="1" firstCol="1" bandRow="1"/>
              <a:tblGrid>
                <a:gridCol w="730677">
                  <a:extLst>
                    <a:ext uri="{9D8B030D-6E8A-4147-A177-3AD203B41FA5}">
                      <a16:colId xmlns:a16="http://schemas.microsoft.com/office/drawing/2014/main" val="20000"/>
                    </a:ext>
                  </a:extLst>
                </a:gridCol>
                <a:gridCol w="6161153">
                  <a:extLst>
                    <a:ext uri="{9D8B030D-6E8A-4147-A177-3AD203B41FA5}">
                      <a16:colId xmlns:a16="http://schemas.microsoft.com/office/drawing/2014/main" val="20001"/>
                    </a:ext>
                  </a:extLst>
                </a:gridCol>
                <a:gridCol w="1487110">
                  <a:extLst>
                    <a:ext uri="{9D8B030D-6E8A-4147-A177-3AD203B41FA5}">
                      <a16:colId xmlns:a16="http://schemas.microsoft.com/office/drawing/2014/main" val="20002"/>
                    </a:ext>
                  </a:extLst>
                </a:gridCol>
                <a:gridCol w="1486156">
                  <a:extLst>
                    <a:ext uri="{9D8B030D-6E8A-4147-A177-3AD203B41FA5}">
                      <a16:colId xmlns:a16="http://schemas.microsoft.com/office/drawing/2014/main" val="20003"/>
                    </a:ext>
                  </a:extLst>
                </a:gridCol>
              </a:tblGrid>
              <a:tr h="1069924">
                <a:tc>
                  <a:txBody>
                    <a:bodyPr/>
                    <a:lstStyle/>
                    <a:p>
                      <a:pPr algn="ctr">
                        <a:lnSpc>
                          <a:spcPct val="107000"/>
                        </a:lnSpc>
                        <a:spcAft>
                          <a:spcPts val="0"/>
                        </a:spcAft>
                      </a:pPr>
                      <a:r>
                        <a:rPr lang="bg-BG" sz="1100" b="1"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bg-BG" sz="12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lnSpc>
                          <a:spcPct val="107000"/>
                        </a:lnSpc>
                        <a:spcAft>
                          <a:spcPts val="0"/>
                        </a:spcAft>
                      </a:pPr>
                      <a:r>
                        <a:rPr lang="bg-BG" sz="1800" b="1"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Индикатор</a:t>
                      </a:r>
                      <a:endPar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lnSpc>
                          <a:spcPct val="107000"/>
                        </a:lnSpc>
                        <a:spcAft>
                          <a:spcPts val="0"/>
                        </a:spcAft>
                      </a:pPr>
                      <a:r>
                        <a:rPr lang="bg-BG" sz="1800" b="1">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Целева стойност 2018 г.</a:t>
                      </a:r>
                      <a:endParaRPr lang="bg-BG" sz="180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lnSpc>
                          <a:spcPct val="107000"/>
                        </a:lnSpc>
                        <a:spcAft>
                          <a:spcPts val="0"/>
                        </a:spcAft>
                      </a:pPr>
                      <a:r>
                        <a:rPr lang="bg-BG" sz="1800" b="1">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Договорена стойност</a:t>
                      </a:r>
                      <a:endParaRPr lang="bg-BG" sz="180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extLst>
                  <a:ext uri="{0D108BD9-81ED-4DB2-BD59-A6C34878D82A}">
                    <a16:rowId xmlns:a16="http://schemas.microsoft.com/office/drawing/2014/main" val="10000"/>
                  </a:ext>
                </a:extLst>
              </a:tr>
              <a:tr h="713282">
                <a:tc>
                  <a:txBody>
                    <a:bodyPr/>
                    <a:lstStyle/>
                    <a:p>
                      <a:pPr algn="ctr">
                        <a:lnSpc>
                          <a:spcPct val="107000"/>
                        </a:lnSpc>
                        <a:spcAft>
                          <a:spcPts val="0"/>
                        </a:spcAft>
                      </a:pPr>
                      <a:r>
                        <a:rPr lang="bg-BG" sz="1800" b="1"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O2-1</a:t>
                      </a:r>
                      <a:endPar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nSpc>
                          <a:spcPct val="107000"/>
                        </a:lnSpc>
                        <a:spcAft>
                          <a:spcPts val="0"/>
                        </a:spcAft>
                      </a:pPr>
                      <a:r>
                        <a:rPr lang="bg-BG" sz="18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Администрации подкрепени за въвеждане на системи за управление на качеството</a:t>
                      </a:r>
                      <a:endPar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48</a:t>
                      </a:r>
                      <a:endParaRPr lang="bg-BG" sz="180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b="1">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48</a:t>
                      </a:r>
                      <a:endParaRPr lang="bg-BG" sz="180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10001"/>
                  </a:ext>
                </a:extLst>
              </a:tr>
              <a:tr h="713282">
                <a:tc>
                  <a:txBody>
                    <a:bodyPr/>
                    <a:lstStyle/>
                    <a:p>
                      <a:pPr algn="ctr">
                        <a:lnSpc>
                          <a:spcPct val="107000"/>
                        </a:lnSpc>
                        <a:spcAft>
                          <a:spcPts val="0"/>
                        </a:spcAft>
                      </a:pPr>
                      <a:r>
                        <a:rPr lang="bg-BG" sz="1800" b="1"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О2-5</a:t>
                      </a:r>
                      <a:endPar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nSpc>
                          <a:spcPct val="107000"/>
                        </a:lnSpc>
                        <a:spcAft>
                          <a:spcPts val="0"/>
                        </a:spcAft>
                      </a:pPr>
                      <a:r>
                        <a:rPr lang="bg-BG" sz="18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Брой подкрепени нови/осъвременени обучителни модули за администрацията </a:t>
                      </a:r>
                      <a:endPar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lnSpc>
                          <a:spcPct val="107000"/>
                        </a:lnSpc>
                        <a:spcAft>
                          <a:spcPts val="0"/>
                        </a:spcAft>
                      </a:pPr>
                      <a:r>
                        <a:rPr lang="bg-BG" sz="180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20</a:t>
                      </a:r>
                      <a:endParaRPr lang="bg-BG" sz="180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lnSpc>
                          <a:spcPct val="107000"/>
                        </a:lnSpc>
                        <a:spcAft>
                          <a:spcPts val="0"/>
                        </a:spcAft>
                      </a:pPr>
                      <a:r>
                        <a:rPr lang="bg-BG" sz="1800" b="1">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122</a:t>
                      </a:r>
                      <a:endParaRPr lang="bg-BG" sz="180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extLst>
                  <a:ext uri="{0D108BD9-81ED-4DB2-BD59-A6C34878D82A}">
                    <a16:rowId xmlns:a16="http://schemas.microsoft.com/office/drawing/2014/main" val="10002"/>
                  </a:ext>
                </a:extLst>
              </a:tr>
              <a:tr h="378733">
                <a:tc>
                  <a:txBody>
                    <a:bodyPr/>
                    <a:lstStyle/>
                    <a:p>
                      <a:pPr algn="ctr">
                        <a:lnSpc>
                          <a:spcPct val="107000"/>
                        </a:lnSpc>
                        <a:spcAft>
                          <a:spcPts val="0"/>
                        </a:spcAft>
                      </a:pPr>
                      <a:r>
                        <a:rPr lang="bg-BG" sz="1800" b="1"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О2-6</a:t>
                      </a:r>
                      <a:endPar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nSpc>
                          <a:spcPct val="107000"/>
                        </a:lnSpc>
                        <a:spcAft>
                          <a:spcPts val="0"/>
                        </a:spcAft>
                      </a:pPr>
                      <a:r>
                        <a:rPr lang="bg-BG" sz="18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Обучени служители от администрацията</a:t>
                      </a:r>
                      <a:endPar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30000</a:t>
                      </a:r>
                      <a:endPar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b="1">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44 250</a:t>
                      </a:r>
                      <a:endParaRPr lang="bg-BG" sz="180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10003"/>
                  </a:ext>
                </a:extLst>
              </a:tr>
              <a:tr h="713282">
                <a:tc>
                  <a:txBody>
                    <a:bodyPr/>
                    <a:lstStyle/>
                    <a:p>
                      <a:pPr algn="ctr">
                        <a:lnSpc>
                          <a:spcPct val="107000"/>
                        </a:lnSpc>
                        <a:spcAft>
                          <a:spcPts val="0"/>
                        </a:spcAft>
                      </a:pPr>
                      <a:r>
                        <a:rPr lang="bg-BG" sz="1800" b="1"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R2-2</a:t>
                      </a:r>
                      <a:endPar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nSpc>
                          <a:spcPct val="107000"/>
                        </a:lnSpc>
                        <a:spcAft>
                          <a:spcPts val="0"/>
                        </a:spcAft>
                      </a:pPr>
                      <a:r>
                        <a:rPr lang="bg-BG" sz="18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Служители от администрацията, успешно преминали обучения с получаване на сертификат </a:t>
                      </a:r>
                      <a:endPar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lnSpc>
                          <a:spcPct val="107000"/>
                        </a:lnSpc>
                        <a:spcAft>
                          <a:spcPts val="0"/>
                        </a:spcAft>
                      </a:pPr>
                      <a:r>
                        <a:rPr lang="bg-BG" sz="18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82%</a:t>
                      </a:r>
                      <a:endPar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lnSpc>
                          <a:spcPct val="107000"/>
                        </a:lnSpc>
                        <a:spcAft>
                          <a:spcPts val="0"/>
                        </a:spcAft>
                      </a:pPr>
                      <a:r>
                        <a:rPr lang="bg-BG" sz="1800" b="1"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41 </a:t>
                      </a:r>
                      <a:r>
                        <a:rPr lang="bg-BG" sz="1800" b="1" dirty="0" smtClean="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409 (93,6%)</a:t>
                      </a:r>
                      <a:endPar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extLst>
                  <a:ext uri="{0D108BD9-81ED-4DB2-BD59-A6C34878D82A}">
                    <a16:rowId xmlns:a16="http://schemas.microsoft.com/office/drawing/2014/main" val="10004"/>
                  </a:ext>
                </a:extLst>
              </a:tr>
              <a:tr h="713282">
                <a:tc>
                  <a:txBody>
                    <a:bodyPr/>
                    <a:lstStyle/>
                    <a:p>
                      <a:pPr algn="ctr">
                        <a:lnSpc>
                          <a:spcPct val="107000"/>
                        </a:lnSpc>
                        <a:spcAft>
                          <a:spcPts val="0"/>
                        </a:spcAft>
                      </a:pPr>
                      <a:r>
                        <a:rPr lang="bg-BG" sz="1800" b="1"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CО20</a:t>
                      </a:r>
                      <a:endPar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nSpc>
                          <a:spcPct val="107000"/>
                        </a:lnSpc>
                        <a:spcAft>
                          <a:spcPts val="0"/>
                        </a:spcAft>
                      </a:pPr>
                      <a:r>
                        <a:rPr lang="bg-BG" sz="18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Брой проекти, изцяло или частично изпълнени от социални партньори или неправителствени организации </a:t>
                      </a:r>
                      <a:endPar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50</a:t>
                      </a:r>
                      <a:endPar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b="1">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lang="bg-BG" sz="180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10005"/>
                  </a:ext>
                </a:extLst>
              </a:tr>
              <a:tr h="378733">
                <a:tc>
                  <a:txBody>
                    <a:bodyPr/>
                    <a:lstStyle/>
                    <a:p>
                      <a:pPr algn="ctr">
                        <a:lnSpc>
                          <a:spcPct val="107000"/>
                        </a:lnSpc>
                        <a:spcAft>
                          <a:spcPts val="0"/>
                        </a:spcAft>
                      </a:pPr>
                      <a:r>
                        <a:rPr lang="en-US" sz="1800" b="1"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F2</a:t>
                      </a:r>
                      <a:endPar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nSpc>
                          <a:spcPct val="107000"/>
                        </a:lnSpc>
                        <a:spcAft>
                          <a:spcPts val="0"/>
                        </a:spcAft>
                      </a:pPr>
                      <a:r>
                        <a:rPr lang="bg-BG" sz="180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Сертифицирани средства</a:t>
                      </a:r>
                      <a:r>
                        <a:rPr lang="ru-RU" sz="180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bg-BG" sz="180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лева, общ бюджет</a:t>
                      </a:r>
                      <a:endParaRPr lang="bg-BG" sz="180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lnSpc>
                          <a:spcPct val="107000"/>
                        </a:lnSpc>
                        <a:spcAft>
                          <a:spcPts val="0"/>
                        </a:spcAft>
                      </a:pPr>
                      <a:r>
                        <a:rPr lang="bg-BG" sz="18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22 624 867,48</a:t>
                      </a:r>
                      <a:endPar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lnSpc>
                          <a:spcPct val="107000"/>
                        </a:lnSpc>
                        <a:spcAft>
                          <a:spcPts val="0"/>
                        </a:spcAft>
                      </a:pPr>
                      <a:r>
                        <a:rPr lang="bg-BG" sz="1800" b="1"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34 225 441,71</a:t>
                      </a:r>
                      <a:endPar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23448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8" y="113293"/>
            <a:ext cx="10173660"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solidFill>
                <a:prstClr val="white"/>
              </a:solidFill>
            </a:endParaRPr>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Box 16"/>
          <p:cNvSpPr txBox="1">
            <a:spLocks noChangeArrowheads="1"/>
          </p:cNvSpPr>
          <p:nvPr/>
        </p:nvSpPr>
        <p:spPr bwMode="auto">
          <a:xfrm>
            <a:off x="450156" y="180231"/>
            <a:ext cx="7398179" cy="84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dirty="0" smtClean="0">
                <a:solidFill>
                  <a:prstClr val="white"/>
                </a:solidFill>
                <a:latin typeface="Helen Bg Light" panose="02000003080000020004" pitchFamily="50" charset="-52"/>
              </a:rPr>
              <a:t>ДОГОВОРЕНИ ИНДИКАТОРИ  - ПО 3</a:t>
            </a:r>
          </a:p>
          <a:p>
            <a:pPr eaLnBrk="1" hangingPunct="1"/>
            <a:r>
              <a:rPr lang="bg-BG" altLang="bg-BG" sz="2800" b="1" dirty="0" smtClean="0">
                <a:solidFill>
                  <a:prstClr val="white"/>
                </a:solidFill>
                <a:latin typeface="Helen Bg" panose="020B0800050000020004" pitchFamily="34" charset="-52"/>
              </a:rPr>
              <a:t>СПРЯМО РАМКАТА ЗА ИЗПЪЛНЕНИЕ ЗА 2018</a:t>
            </a:r>
            <a:endParaRPr lang="bg-BG" altLang="bg-BG" dirty="0">
              <a:solidFill>
                <a:prstClr val="white"/>
              </a:solidFill>
              <a:latin typeface="Helen Bg Light" panose="02000003080000020004" pitchFamily="50" charset="-52"/>
            </a:endParaRPr>
          </a:p>
        </p:txBody>
      </p:sp>
      <p:graphicFrame>
        <p:nvGraphicFramePr>
          <p:cNvPr id="3" name="Table 2"/>
          <p:cNvGraphicFramePr>
            <a:graphicFrameLocks noGrp="1"/>
          </p:cNvGraphicFramePr>
          <p:nvPr>
            <p:extLst>
              <p:ext uri="{D42A27DB-BD31-4B8C-83A1-F6EECF244321}">
                <p14:modId xmlns:p14="http://schemas.microsoft.com/office/powerpoint/2010/main" val="697462402"/>
              </p:ext>
            </p:extLst>
          </p:nvPr>
        </p:nvGraphicFramePr>
        <p:xfrm>
          <a:off x="810196" y="1620391"/>
          <a:ext cx="9289032" cy="3888433"/>
        </p:xfrm>
        <a:graphic>
          <a:graphicData uri="http://schemas.openxmlformats.org/drawingml/2006/table">
            <a:tbl>
              <a:tblPr firstRow="1" firstCol="1" bandRow="1"/>
              <a:tblGrid>
                <a:gridCol w="662892">
                  <a:extLst>
                    <a:ext uri="{9D8B030D-6E8A-4147-A177-3AD203B41FA5}">
                      <a16:colId xmlns:a16="http://schemas.microsoft.com/office/drawing/2014/main" val="20000"/>
                    </a:ext>
                  </a:extLst>
                </a:gridCol>
                <a:gridCol w="5501073">
                  <a:extLst>
                    <a:ext uri="{9D8B030D-6E8A-4147-A177-3AD203B41FA5}">
                      <a16:colId xmlns:a16="http://schemas.microsoft.com/office/drawing/2014/main" val="20001"/>
                    </a:ext>
                  </a:extLst>
                </a:gridCol>
                <a:gridCol w="1556988">
                  <a:extLst>
                    <a:ext uri="{9D8B030D-6E8A-4147-A177-3AD203B41FA5}">
                      <a16:colId xmlns:a16="http://schemas.microsoft.com/office/drawing/2014/main" val="20002"/>
                    </a:ext>
                  </a:extLst>
                </a:gridCol>
                <a:gridCol w="1568079">
                  <a:extLst>
                    <a:ext uri="{9D8B030D-6E8A-4147-A177-3AD203B41FA5}">
                      <a16:colId xmlns:a16="http://schemas.microsoft.com/office/drawing/2014/main" val="20003"/>
                    </a:ext>
                  </a:extLst>
                </a:gridCol>
              </a:tblGrid>
              <a:tr h="1049173">
                <a:tc>
                  <a:txBody>
                    <a:bodyPr/>
                    <a:lstStyle/>
                    <a:p>
                      <a:endParaRPr lang="bg-BG" sz="1800" dirty="0">
                        <a:effectLst/>
                        <a:latin typeface="Calibri" panose="020F0502020204030204" pitchFamily="34" charset="0"/>
                      </a:endParaRPr>
                    </a:p>
                  </a:txBody>
                  <a:tcPr marL="68580" marR="68580" marT="0" marB="0">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lnSpc>
                          <a:spcPct val="107000"/>
                        </a:lnSpc>
                        <a:spcAft>
                          <a:spcPts val="0"/>
                        </a:spcAft>
                      </a:pPr>
                      <a:r>
                        <a:rPr lang="bg-BG" sz="1800" b="1"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Индикатор</a:t>
                      </a:r>
                      <a:endPar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lnSpc>
                          <a:spcPct val="107000"/>
                        </a:lnSpc>
                        <a:spcAft>
                          <a:spcPts val="0"/>
                        </a:spcAft>
                      </a:pPr>
                      <a:r>
                        <a:rPr lang="bg-BG" sz="1800" b="1">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Целева стойност 2018 г.</a:t>
                      </a:r>
                      <a:endParaRPr lang="bg-BG" sz="180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gn="ctr">
                        <a:lnSpc>
                          <a:spcPct val="107000"/>
                        </a:lnSpc>
                        <a:spcAft>
                          <a:spcPts val="0"/>
                        </a:spcAft>
                      </a:pPr>
                      <a:r>
                        <a:rPr lang="bg-BG" sz="1800" b="1">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Договорена стойност</a:t>
                      </a:r>
                      <a:endParaRPr lang="bg-BG" sz="180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extLst>
                  <a:ext uri="{0D108BD9-81ED-4DB2-BD59-A6C34878D82A}">
                    <a16:rowId xmlns:a16="http://schemas.microsoft.com/office/drawing/2014/main" val="10000"/>
                  </a:ext>
                </a:extLst>
              </a:tr>
              <a:tr h="1049173">
                <a:tc>
                  <a:txBody>
                    <a:bodyPr/>
                    <a:lstStyle/>
                    <a:p>
                      <a:pPr algn="ctr">
                        <a:lnSpc>
                          <a:spcPct val="107000"/>
                        </a:lnSpc>
                        <a:spcAft>
                          <a:spcPts val="0"/>
                        </a:spcAft>
                      </a:pPr>
                      <a:r>
                        <a:rPr lang="bg-BG" sz="1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О3-1</a:t>
                      </a:r>
                      <a:endParaRPr lang="bg-BG"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nSpc>
                          <a:spcPct val="107000"/>
                        </a:lnSpc>
                        <a:spcAft>
                          <a:spcPts val="0"/>
                        </a:spcAft>
                      </a:pPr>
                      <a:r>
                        <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Подкрепени анализи, проучвания, изследвания, методики и оценки, свързани с дейността на съдебната система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20</a:t>
                      </a:r>
                      <a:endParaRPr lang="bg-BG" sz="180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en-US" sz="1800" b="1">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128</a:t>
                      </a:r>
                      <a:endParaRPr lang="bg-BG" sz="180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10001"/>
                  </a:ext>
                </a:extLst>
              </a:tr>
              <a:tr h="699449">
                <a:tc>
                  <a:txBody>
                    <a:bodyPr/>
                    <a:lstStyle/>
                    <a:p>
                      <a:pPr algn="ctr">
                        <a:lnSpc>
                          <a:spcPct val="107000"/>
                        </a:lnSpc>
                        <a:spcAft>
                          <a:spcPts val="0"/>
                        </a:spcAft>
                      </a:pPr>
                      <a:r>
                        <a:rPr lang="bg-BG" sz="1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О3-6 </a:t>
                      </a:r>
                      <a:endParaRPr lang="bg-BG"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nSpc>
                          <a:spcPct val="107000"/>
                        </a:lnSpc>
                        <a:spcAft>
                          <a:spcPts val="0"/>
                        </a:spcAft>
                      </a:pPr>
                      <a:r>
                        <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Брой подкрепени електронни услуги на съдебната власт</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lnSpc>
                          <a:spcPct val="107000"/>
                        </a:lnSpc>
                        <a:spcAft>
                          <a:spcPts val="0"/>
                        </a:spcAft>
                      </a:pPr>
                      <a:r>
                        <a:rPr lang="bg-BG" sz="180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lang="bg-BG" sz="180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lnSpc>
                          <a:spcPct val="107000"/>
                        </a:lnSpc>
                        <a:spcAft>
                          <a:spcPts val="0"/>
                        </a:spcAft>
                      </a:pPr>
                      <a:r>
                        <a:rPr lang="bg-BG" sz="1800" b="1">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22</a:t>
                      </a:r>
                      <a:endParaRPr lang="bg-BG" sz="180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extLst>
                  <a:ext uri="{0D108BD9-81ED-4DB2-BD59-A6C34878D82A}">
                    <a16:rowId xmlns:a16="http://schemas.microsoft.com/office/drawing/2014/main" val="10002"/>
                  </a:ext>
                </a:extLst>
              </a:tr>
              <a:tr h="699449">
                <a:tc>
                  <a:txBody>
                    <a:bodyPr/>
                    <a:lstStyle/>
                    <a:p>
                      <a:pPr algn="ctr">
                        <a:lnSpc>
                          <a:spcPct val="107000"/>
                        </a:lnSpc>
                        <a:spcAft>
                          <a:spcPts val="0"/>
                        </a:spcAft>
                      </a:pPr>
                      <a:r>
                        <a:rPr lang="bg-BG" sz="1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О3-8</a:t>
                      </a:r>
                      <a:endParaRPr lang="bg-BG"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nSpc>
                          <a:spcPct val="107000"/>
                        </a:lnSpc>
                        <a:spcAft>
                          <a:spcPts val="0"/>
                        </a:spcAft>
                      </a:pPr>
                      <a:r>
                        <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Обучени магистрати, съдебни служители, служители на  разследващи органи съгласно НПК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4000</a:t>
                      </a:r>
                      <a:endParaRPr lang="bg-BG" sz="180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tc>
                  <a:txBody>
                    <a:bodyPr/>
                    <a:lstStyle/>
                    <a:p>
                      <a:pPr algn="ctr">
                        <a:lnSpc>
                          <a:spcPct val="107000"/>
                        </a:lnSpc>
                        <a:spcAft>
                          <a:spcPts val="0"/>
                        </a:spcAft>
                      </a:pPr>
                      <a:r>
                        <a:rPr lang="bg-BG" sz="1800" b="1">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14 7</a:t>
                      </a:r>
                      <a:r>
                        <a:rPr lang="en-US" sz="1800" b="1">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86</a:t>
                      </a:r>
                      <a:endParaRPr lang="bg-BG" sz="180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5E0B3"/>
                    </a:solidFill>
                  </a:tcPr>
                </a:tc>
                <a:extLst>
                  <a:ext uri="{0D108BD9-81ED-4DB2-BD59-A6C34878D82A}">
                    <a16:rowId xmlns:a16="http://schemas.microsoft.com/office/drawing/2014/main" val="10003"/>
                  </a:ext>
                </a:extLst>
              </a:tr>
              <a:tr h="391189">
                <a:tc>
                  <a:txBody>
                    <a:bodyPr/>
                    <a:lstStyle/>
                    <a:p>
                      <a:pPr algn="ctr">
                        <a:lnSpc>
                          <a:spcPct val="107000"/>
                        </a:lnSpc>
                        <a:spcAft>
                          <a:spcPts val="0"/>
                        </a:spcAft>
                      </a:pPr>
                      <a:r>
                        <a:rPr lang="en-US" sz="18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F-</a:t>
                      </a:r>
                      <a:r>
                        <a:rPr lang="bg-BG" sz="18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bg-BG" sz="1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0AD47"/>
                    </a:solidFill>
                  </a:tcPr>
                </a:tc>
                <a:tc>
                  <a:txBody>
                    <a:bodyPr/>
                    <a:lstStyle/>
                    <a:p>
                      <a:pPr>
                        <a:lnSpc>
                          <a:spcPct val="107000"/>
                        </a:lnSpc>
                        <a:spcAft>
                          <a:spcPts val="0"/>
                        </a:spcAft>
                      </a:pPr>
                      <a:r>
                        <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Сертифицирани средства – лева, общ бюджет</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lnSpc>
                          <a:spcPct val="107000"/>
                        </a:lnSpc>
                        <a:spcAft>
                          <a:spcPts val="0"/>
                        </a:spcAft>
                      </a:pPr>
                      <a:r>
                        <a:rPr lang="bg-BG" sz="1800" dirty="0">
                          <a:solidFill>
                            <a:schemeClr val="tx2">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10 531 064,58</a:t>
                      </a:r>
                      <a:endPar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algn="ctr">
                        <a:lnSpc>
                          <a:spcPct val="107000"/>
                        </a:lnSpc>
                        <a:spcAft>
                          <a:spcPts val="0"/>
                        </a:spcAft>
                      </a:pPr>
                      <a:r>
                        <a:rPr lang="bg-BG" sz="1800" b="1"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28 438 359,37</a:t>
                      </a:r>
                      <a:endParaRPr lang="bg-BG" sz="1800" dirty="0">
                        <a:solidFill>
                          <a:schemeClr val="tx2">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5990394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7" y="113293"/>
            <a:ext cx="1020574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extBox 1"/>
          <p:cNvSpPr txBox="1"/>
          <p:nvPr/>
        </p:nvSpPr>
        <p:spPr>
          <a:xfrm>
            <a:off x="162124" y="1303926"/>
            <a:ext cx="10141768" cy="446276"/>
          </a:xfrm>
          <a:prstGeom prst="rect">
            <a:avLst/>
          </a:prstGeom>
          <a:noFill/>
        </p:spPr>
        <p:txBody>
          <a:bodyPr wrap="square" rtlCol="0">
            <a:spAutoFit/>
          </a:bodyPr>
          <a:lstStyle/>
          <a:p>
            <a:pPr algn="ctr"/>
            <a:r>
              <a:rPr lang="bg-BG" sz="2300" b="1" dirty="0" smtClean="0">
                <a:solidFill>
                  <a:schemeClr val="tx2">
                    <a:lumMod val="50000"/>
                  </a:schemeClr>
                </a:solidFill>
                <a:latin typeface="Helen Bg Light" panose="02000003080000020004"/>
                <a:ea typeface="+mj-ea"/>
                <a:cs typeface="+mj-cs"/>
              </a:rPr>
              <a:t>РЕАЛНО ИЗПЛАТЕНИ СРЕДСТВА ПО ПРОГРАМАТА</a:t>
            </a:r>
            <a:endParaRPr lang="bg-BG" sz="2300" b="1" dirty="0">
              <a:solidFill>
                <a:schemeClr val="tx2">
                  <a:lumMod val="50000"/>
                </a:schemeClr>
              </a:solidFill>
              <a:latin typeface="Helen Bg Light" panose="02000003080000020004"/>
              <a:ea typeface="+mj-ea"/>
              <a:cs typeface="+mj-cs"/>
            </a:endParaRPr>
          </a:p>
        </p:txBody>
      </p:sp>
      <p:sp>
        <p:nvSpPr>
          <p:cNvPr id="17" name="TextBox 15"/>
          <p:cNvSpPr txBox="1">
            <a:spLocks noChangeArrowheads="1"/>
          </p:cNvSpPr>
          <p:nvPr/>
        </p:nvSpPr>
        <p:spPr bwMode="auto">
          <a:xfrm>
            <a:off x="404262" y="449099"/>
            <a:ext cx="546110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bg-BG" altLang="bg-BG" sz="2800" dirty="0">
                <a:solidFill>
                  <a:schemeClr val="bg1"/>
                </a:solidFill>
                <a:latin typeface="Helen Bg" pitchFamily="34" charset="-52"/>
              </a:rPr>
              <a:t>к</a:t>
            </a:r>
            <a:r>
              <a:rPr lang="bg-BG" altLang="bg-BG" sz="2800" dirty="0" smtClean="0">
                <a:solidFill>
                  <a:schemeClr val="bg1"/>
                </a:solidFill>
                <a:latin typeface="Helen Bg" pitchFamily="34" charset="-52"/>
              </a:rPr>
              <a:t>ъм 14.06.2018</a:t>
            </a:r>
          </a:p>
        </p:txBody>
      </p:sp>
      <p:sp>
        <p:nvSpPr>
          <p:cNvPr id="18" name="TextBox 16"/>
          <p:cNvSpPr txBox="1">
            <a:spLocks noChangeArrowheads="1"/>
          </p:cNvSpPr>
          <p:nvPr/>
        </p:nvSpPr>
        <p:spPr bwMode="auto">
          <a:xfrm>
            <a:off x="409025" y="160174"/>
            <a:ext cx="3536546"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dirty="0">
                <a:solidFill>
                  <a:schemeClr val="bg1"/>
                </a:solidFill>
                <a:latin typeface="Helen Bg Light" panose="02000003080000020004" pitchFamily="50" charset="-52"/>
              </a:rPr>
              <a:t>ФИНАНСОВО </a:t>
            </a:r>
            <a:r>
              <a:rPr lang="bg-BG" altLang="bg-BG" dirty="0" smtClean="0">
                <a:solidFill>
                  <a:schemeClr val="bg1"/>
                </a:solidFill>
                <a:latin typeface="Helen Bg Light" panose="02000003080000020004" pitchFamily="50" charset="-52"/>
              </a:rPr>
              <a:t>ИЗПЪЛНЕНИЕ </a:t>
            </a:r>
            <a:endParaRPr lang="bg-BG" altLang="bg-BG" dirty="0">
              <a:solidFill>
                <a:schemeClr val="bg1"/>
              </a:solidFill>
              <a:latin typeface="Helen Bg Light" panose="02000003080000020004" pitchFamily="50" charset="-52"/>
            </a:endParaRPr>
          </a:p>
        </p:txBody>
      </p:sp>
      <p:sp>
        <p:nvSpPr>
          <p:cNvPr id="11" name="Rectangle 10"/>
          <p:cNvSpPr>
            <a:spLocks noChangeArrowheads="1"/>
          </p:cNvSpPr>
          <p:nvPr/>
        </p:nvSpPr>
        <p:spPr bwMode="auto">
          <a:xfrm>
            <a:off x="5415205" y="2073174"/>
            <a:ext cx="913120" cy="540000"/>
          </a:xfrm>
          <a:prstGeom prst="rect">
            <a:avLst/>
          </a:prstGeom>
          <a:solidFill>
            <a:schemeClr val="bg1"/>
          </a:solidFill>
          <a:ln w="12700" algn="ctr">
            <a:solidFill>
              <a:srgbClr val="002060"/>
            </a:solidFill>
            <a:miter lim="800000"/>
            <a:headEnd/>
            <a:tailEnd/>
          </a:ln>
          <a:effectLst/>
        </p:spPr>
        <p:txBody>
          <a:bodyPr anchor="ctr"/>
          <a:lstStyle/>
          <a:p>
            <a:pPr algn="ctr" fontAlgn="auto">
              <a:defRPr/>
            </a:pPr>
            <a:r>
              <a:rPr lang="bg-BG" sz="1600" b="1" dirty="0" smtClean="0">
                <a:latin typeface="Helen Bg Light" panose="02000003080000020004"/>
                <a:ea typeface="+mj-ea"/>
                <a:cs typeface="+mj-cs"/>
              </a:rPr>
              <a:t>В </a:t>
            </a:r>
            <a:r>
              <a:rPr lang="bg-BG" sz="1600" b="1" dirty="0" smtClean="0">
                <a:latin typeface="Helen Bg Light" panose="02000003080000020004"/>
              </a:rPr>
              <a:t>ЮЦР</a:t>
            </a:r>
            <a:endParaRPr lang="ru-RU" sz="1600" b="1" dirty="0">
              <a:latin typeface="Helen Bg Light" panose="02000003080000020004"/>
            </a:endParaRPr>
          </a:p>
        </p:txBody>
      </p:sp>
      <p:sp>
        <p:nvSpPr>
          <p:cNvPr id="15" name="Isosceles Triangle 14"/>
          <p:cNvSpPr/>
          <p:nvPr/>
        </p:nvSpPr>
        <p:spPr>
          <a:xfrm rot="5400000">
            <a:off x="6484258" y="2185448"/>
            <a:ext cx="554038" cy="277812"/>
          </a:xfrm>
          <a:prstGeom prst="triangle">
            <a:avLst/>
          </a:prstGeom>
          <a:solidFill>
            <a:srgbClr val="9EB40F"/>
          </a:solidFill>
          <a:ln>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bg-BG" dirty="0">
              <a:solidFill>
                <a:schemeClr val="tx1">
                  <a:lumMod val="65000"/>
                  <a:lumOff val="35000"/>
                </a:schemeClr>
              </a:solidFill>
              <a:latin typeface="Helen Bg Light" panose="02000003080000020004"/>
            </a:endParaRPr>
          </a:p>
        </p:txBody>
      </p:sp>
      <p:sp>
        <p:nvSpPr>
          <p:cNvPr id="19" name="Rectangle 18"/>
          <p:cNvSpPr>
            <a:spLocks noChangeArrowheads="1"/>
          </p:cNvSpPr>
          <p:nvPr/>
        </p:nvSpPr>
        <p:spPr bwMode="auto">
          <a:xfrm>
            <a:off x="7037382" y="2044319"/>
            <a:ext cx="1693694" cy="593848"/>
          </a:xfrm>
          <a:prstGeom prst="rect">
            <a:avLst/>
          </a:prstGeom>
          <a:solidFill>
            <a:schemeClr val="bg1"/>
          </a:solidFill>
          <a:ln w="12700" algn="ctr">
            <a:solidFill>
              <a:srgbClr val="002060"/>
            </a:solidFill>
            <a:miter lim="800000"/>
            <a:headEnd/>
            <a:tailEnd/>
          </a:ln>
          <a:effectLst/>
        </p:spPr>
        <p:txBody>
          <a:bodyPr anchor="ctr"/>
          <a:lstStyle/>
          <a:p>
            <a:pPr marL="177800" lvl="1" indent="-177800" algn="just" defTabSz="179388" fontAlgn="auto">
              <a:spcBef>
                <a:spcPts val="0"/>
              </a:spcBef>
              <a:defRPr/>
            </a:pPr>
            <a:r>
              <a:rPr lang="bg-BG" sz="1600" b="1" dirty="0" smtClean="0">
                <a:latin typeface="Helen Bg Light" panose="02000003080000020004"/>
                <a:ea typeface="+mj-ea"/>
                <a:cs typeface="+mj-cs"/>
              </a:rPr>
              <a:t>  </a:t>
            </a:r>
            <a:r>
              <a:rPr lang="bg-BG" sz="1600" b="1" dirty="0">
                <a:latin typeface="Helen Bg Light" panose="02000003080000020004"/>
                <a:ea typeface="+mj-ea"/>
                <a:cs typeface="+mj-cs"/>
              </a:rPr>
              <a:t>990 450,41 </a:t>
            </a:r>
            <a:r>
              <a:rPr lang="bg-BG" sz="1600" b="1" dirty="0" smtClean="0">
                <a:latin typeface="Helen Bg Light" panose="02000003080000020004"/>
                <a:ea typeface="+mj-ea"/>
                <a:cs typeface="+mj-cs"/>
              </a:rPr>
              <a:t>лева</a:t>
            </a:r>
            <a:endParaRPr lang="bg-BG" sz="1600" b="1" dirty="0">
              <a:latin typeface="Helen Bg Light" panose="02000003080000020004"/>
              <a:ea typeface="+mj-ea"/>
              <a:cs typeface="+mj-cs"/>
            </a:endParaRPr>
          </a:p>
        </p:txBody>
      </p:sp>
      <p:sp>
        <p:nvSpPr>
          <p:cNvPr id="37" name="Isosceles Triangle 36"/>
          <p:cNvSpPr/>
          <p:nvPr/>
        </p:nvSpPr>
        <p:spPr>
          <a:xfrm rot="5400000">
            <a:off x="1806995" y="2890547"/>
            <a:ext cx="554038" cy="277812"/>
          </a:xfrm>
          <a:prstGeom prst="triangle">
            <a:avLst/>
          </a:prstGeom>
          <a:solidFill>
            <a:srgbClr val="9EB40F"/>
          </a:solidFill>
          <a:ln>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bg-BG" dirty="0">
              <a:solidFill>
                <a:schemeClr val="tx1">
                  <a:lumMod val="65000"/>
                  <a:lumOff val="35000"/>
                </a:schemeClr>
              </a:solidFill>
              <a:latin typeface="Helen Bg Light" panose="02000003080000020004"/>
            </a:endParaRPr>
          </a:p>
        </p:txBody>
      </p:sp>
      <p:sp>
        <p:nvSpPr>
          <p:cNvPr id="39" name="Isosceles Triangle 38"/>
          <p:cNvSpPr/>
          <p:nvPr/>
        </p:nvSpPr>
        <p:spPr>
          <a:xfrm rot="5400000">
            <a:off x="1803738" y="3598702"/>
            <a:ext cx="554038" cy="277812"/>
          </a:xfrm>
          <a:prstGeom prst="triangle">
            <a:avLst/>
          </a:prstGeom>
          <a:solidFill>
            <a:srgbClr val="9EB40F"/>
          </a:solidFill>
          <a:ln>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bg-BG" dirty="0">
              <a:solidFill>
                <a:schemeClr val="tx1">
                  <a:lumMod val="65000"/>
                  <a:lumOff val="35000"/>
                </a:schemeClr>
              </a:solidFill>
              <a:latin typeface="Helen Bg Light" panose="02000003080000020004"/>
            </a:endParaRPr>
          </a:p>
        </p:txBody>
      </p:sp>
      <p:sp>
        <p:nvSpPr>
          <p:cNvPr id="40" name="Isosceles Triangle 39"/>
          <p:cNvSpPr/>
          <p:nvPr/>
        </p:nvSpPr>
        <p:spPr>
          <a:xfrm rot="5400000">
            <a:off x="1803738" y="4316499"/>
            <a:ext cx="554038" cy="277812"/>
          </a:xfrm>
          <a:prstGeom prst="triangle">
            <a:avLst/>
          </a:prstGeom>
          <a:solidFill>
            <a:srgbClr val="9EB40F"/>
          </a:solidFill>
          <a:ln>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bg-BG" dirty="0">
              <a:solidFill>
                <a:schemeClr val="tx1">
                  <a:lumMod val="65000"/>
                  <a:lumOff val="35000"/>
                </a:schemeClr>
              </a:solidFill>
              <a:latin typeface="Helen Bg Light" panose="02000003080000020004"/>
            </a:endParaRPr>
          </a:p>
        </p:txBody>
      </p:sp>
      <p:sp>
        <p:nvSpPr>
          <p:cNvPr id="41" name="Isosceles Triangle 40"/>
          <p:cNvSpPr/>
          <p:nvPr/>
        </p:nvSpPr>
        <p:spPr>
          <a:xfrm rot="5400000">
            <a:off x="1803738" y="5055434"/>
            <a:ext cx="554038" cy="277812"/>
          </a:xfrm>
          <a:prstGeom prst="triangle">
            <a:avLst/>
          </a:prstGeom>
          <a:solidFill>
            <a:srgbClr val="9EB40F"/>
          </a:solidFill>
          <a:ln>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bg-BG" dirty="0">
              <a:solidFill>
                <a:schemeClr val="tx1">
                  <a:lumMod val="65000"/>
                  <a:lumOff val="35000"/>
                </a:schemeClr>
              </a:solidFill>
              <a:latin typeface="Helen Bg Light" panose="02000003080000020004"/>
            </a:endParaRPr>
          </a:p>
        </p:txBody>
      </p:sp>
      <p:sp>
        <p:nvSpPr>
          <p:cNvPr id="42" name="Isosceles Triangle 41"/>
          <p:cNvSpPr/>
          <p:nvPr/>
        </p:nvSpPr>
        <p:spPr>
          <a:xfrm rot="5400000">
            <a:off x="1803738" y="5734587"/>
            <a:ext cx="554038" cy="277812"/>
          </a:xfrm>
          <a:prstGeom prst="triangle">
            <a:avLst/>
          </a:prstGeom>
          <a:solidFill>
            <a:srgbClr val="9EB40F"/>
          </a:solidFill>
          <a:ln>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bg-BG" dirty="0">
              <a:solidFill>
                <a:schemeClr val="tx1">
                  <a:lumMod val="65000"/>
                  <a:lumOff val="35000"/>
                </a:schemeClr>
              </a:solidFill>
              <a:latin typeface="Helen Bg Light" panose="02000003080000020004"/>
            </a:endParaRPr>
          </a:p>
        </p:txBody>
      </p:sp>
      <p:sp>
        <p:nvSpPr>
          <p:cNvPr id="45" name="Rectangle 44"/>
          <p:cNvSpPr>
            <a:spLocks noChangeArrowheads="1"/>
          </p:cNvSpPr>
          <p:nvPr/>
        </p:nvSpPr>
        <p:spPr bwMode="auto">
          <a:xfrm>
            <a:off x="740605" y="3481016"/>
            <a:ext cx="913121" cy="540000"/>
          </a:xfrm>
          <a:prstGeom prst="rect">
            <a:avLst/>
          </a:prstGeom>
          <a:solidFill>
            <a:schemeClr val="bg1"/>
          </a:solidFill>
          <a:ln w="12700" algn="ctr">
            <a:solidFill>
              <a:srgbClr val="002060"/>
            </a:solidFill>
            <a:miter lim="800000"/>
            <a:headEnd/>
            <a:tailEnd/>
          </a:ln>
          <a:effectLst/>
        </p:spPr>
        <p:txBody>
          <a:bodyPr anchor="ctr"/>
          <a:lstStyle/>
          <a:p>
            <a:pPr algn="ctr" fontAlgn="auto">
              <a:defRPr/>
            </a:pPr>
            <a:r>
              <a:rPr lang="ru-RU" sz="1600" b="1" dirty="0" smtClean="0">
                <a:solidFill>
                  <a:schemeClr val="tx2">
                    <a:lumMod val="50000"/>
                  </a:schemeClr>
                </a:solidFill>
                <a:latin typeface="Helen Bg Light" panose="02000003080000020004"/>
                <a:ea typeface="+mj-ea"/>
                <a:cs typeface="+mj-cs"/>
              </a:rPr>
              <a:t>ПО 3</a:t>
            </a:r>
            <a:endParaRPr lang="ru-RU" sz="1600" b="1" dirty="0">
              <a:solidFill>
                <a:schemeClr val="tx2">
                  <a:lumMod val="50000"/>
                </a:schemeClr>
              </a:solidFill>
              <a:latin typeface="Helen Bg Light" panose="02000003080000020004"/>
              <a:ea typeface="+mj-ea"/>
              <a:cs typeface="+mj-cs"/>
            </a:endParaRPr>
          </a:p>
        </p:txBody>
      </p:sp>
      <p:sp>
        <p:nvSpPr>
          <p:cNvPr id="46" name="Rectangle 45"/>
          <p:cNvSpPr>
            <a:spLocks noChangeArrowheads="1"/>
          </p:cNvSpPr>
          <p:nvPr/>
        </p:nvSpPr>
        <p:spPr bwMode="auto">
          <a:xfrm>
            <a:off x="734683" y="4192424"/>
            <a:ext cx="913122" cy="540000"/>
          </a:xfrm>
          <a:prstGeom prst="rect">
            <a:avLst/>
          </a:prstGeom>
          <a:solidFill>
            <a:schemeClr val="bg1"/>
          </a:solidFill>
          <a:ln w="12700" algn="ctr">
            <a:solidFill>
              <a:srgbClr val="002060"/>
            </a:solidFill>
            <a:miter lim="800000"/>
            <a:headEnd/>
            <a:tailEnd/>
          </a:ln>
          <a:effectLst/>
        </p:spPr>
        <p:txBody>
          <a:bodyPr anchor="ctr"/>
          <a:lstStyle/>
          <a:p>
            <a:pPr algn="ctr" fontAlgn="auto">
              <a:defRPr/>
            </a:pPr>
            <a:r>
              <a:rPr lang="ru-RU" sz="1600" b="1" dirty="0" smtClean="0">
                <a:latin typeface="Helen Bg Light" panose="02000003080000020004"/>
                <a:ea typeface="+mj-ea"/>
                <a:cs typeface="+mj-cs"/>
              </a:rPr>
              <a:t>ПО 4</a:t>
            </a:r>
            <a:endParaRPr lang="ru-RU" sz="1600" b="1" dirty="0">
              <a:latin typeface="Helen Bg Light" panose="02000003080000020004"/>
              <a:ea typeface="+mj-ea"/>
              <a:cs typeface="+mj-cs"/>
            </a:endParaRPr>
          </a:p>
        </p:txBody>
      </p:sp>
      <p:sp>
        <p:nvSpPr>
          <p:cNvPr id="47" name="Rectangle 46"/>
          <p:cNvSpPr>
            <a:spLocks noChangeArrowheads="1"/>
          </p:cNvSpPr>
          <p:nvPr/>
        </p:nvSpPr>
        <p:spPr bwMode="auto">
          <a:xfrm>
            <a:off x="748344" y="4903832"/>
            <a:ext cx="899461" cy="540000"/>
          </a:xfrm>
          <a:prstGeom prst="rect">
            <a:avLst/>
          </a:prstGeom>
          <a:solidFill>
            <a:schemeClr val="bg1"/>
          </a:solidFill>
          <a:ln w="12700" algn="ctr">
            <a:solidFill>
              <a:srgbClr val="002060"/>
            </a:solidFill>
            <a:miter lim="800000"/>
            <a:headEnd/>
            <a:tailEnd/>
          </a:ln>
          <a:effectLst/>
        </p:spPr>
        <p:txBody>
          <a:bodyPr anchor="ctr"/>
          <a:lstStyle/>
          <a:p>
            <a:pPr algn="ctr" fontAlgn="auto">
              <a:defRPr/>
            </a:pPr>
            <a:r>
              <a:rPr lang="ru-RU" sz="1600" b="1" dirty="0" smtClean="0">
                <a:latin typeface="Helen Bg Light" panose="02000003080000020004"/>
                <a:ea typeface="+mj-ea"/>
                <a:cs typeface="+mj-cs"/>
              </a:rPr>
              <a:t>ПО 5</a:t>
            </a:r>
            <a:endParaRPr lang="ru-RU" sz="1600" b="1" dirty="0">
              <a:latin typeface="Helen Bg Light" panose="02000003080000020004"/>
              <a:ea typeface="+mj-ea"/>
              <a:cs typeface="+mj-cs"/>
            </a:endParaRPr>
          </a:p>
        </p:txBody>
      </p:sp>
      <p:sp>
        <p:nvSpPr>
          <p:cNvPr id="48" name="Rectangle 47"/>
          <p:cNvSpPr>
            <a:spLocks noChangeArrowheads="1"/>
          </p:cNvSpPr>
          <p:nvPr/>
        </p:nvSpPr>
        <p:spPr bwMode="auto">
          <a:xfrm>
            <a:off x="748344" y="5584765"/>
            <a:ext cx="899461" cy="540000"/>
          </a:xfrm>
          <a:prstGeom prst="rect">
            <a:avLst/>
          </a:prstGeom>
          <a:solidFill>
            <a:schemeClr val="bg1"/>
          </a:solidFill>
          <a:ln w="12700" algn="ctr">
            <a:solidFill>
              <a:srgbClr val="002060"/>
            </a:solidFill>
            <a:miter lim="800000"/>
            <a:headEnd/>
            <a:tailEnd/>
          </a:ln>
          <a:effectLst/>
        </p:spPr>
        <p:txBody>
          <a:bodyPr anchor="ctr"/>
          <a:lstStyle/>
          <a:p>
            <a:pPr algn="ctr" fontAlgn="auto">
              <a:defRPr/>
            </a:pPr>
            <a:r>
              <a:rPr lang="ru-RU" sz="1600" b="1" dirty="0" smtClean="0">
                <a:latin typeface="Helen Bg Light" panose="02000003080000020004"/>
                <a:ea typeface="+mj-ea"/>
                <a:cs typeface="+mj-cs"/>
              </a:rPr>
              <a:t>ОБЩО</a:t>
            </a:r>
            <a:endParaRPr lang="ru-RU" sz="1600" b="1" dirty="0">
              <a:latin typeface="Helen Bg Light" panose="02000003080000020004"/>
              <a:ea typeface="+mj-ea"/>
              <a:cs typeface="+mj-cs"/>
            </a:endParaRPr>
          </a:p>
        </p:txBody>
      </p:sp>
      <p:sp>
        <p:nvSpPr>
          <p:cNvPr id="49" name="Rectangle 48"/>
          <p:cNvSpPr>
            <a:spLocks noChangeArrowheads="1"/>
          </p:cNvSpPr>
          <p:nvPr/>
        </p:nvSpPr>
        <p:spPr bwMode="auto">
          <a:xfrm>
            <a:off x="734684" y="2752434"/>
            <a:ext cx="913121" cy="540000"/>
          </a:xfrm>
          <a:prstGeom prst="rect">
            <a:avLst/>
          </a:prstGeom>
          <a:solidFill>
            <a:schemeClr val="bg1"/>
          </a:solidFill>
          <a:ln w="12700" algn="ctr">
            <a:solidFill>
              <a:srgbClr val="002060"/>
            </a:solidFill>
            <a:miter lim="800000"/>
            <a:headEnd/>
            <a:tailEnd/>
          </a:ln>
          <a:effectLst/>
        </p:spPr>
        <p:txBody>
          <a:bodyPr anchor="ctr"/>
          <a:lstStyle/>
          <a:p>
            <a:pPr algn="ctr" fontAlgn="auto">
              <a:defRPr/>
            </a:pPr>
            <a:r>
              <a:rPr lang="ru-RU" sz="1600" b="1" dirty="0" smtClean="0">
                <a:latin typeface="Helen Bg Light" panose="02000003080000020004"/>
                <a:ea typeface="+mj-ea"/>
                <a:cs typeface="+mj-cs"/>
              </a:rPr>
              <a:t>ПО 2</a:t>
            </a:r>
            <a:endParaRPr lang="ru-RU" sz="1600" b="1" dirty="0">
              <a:latin typeface="Helen Bg Light" panose="02000003080000020004"/>
              <a:ea typeface="+mj-ea"/>
              <a:cs typeface="+mj-cs"/>
            </a:endParaRPr>
          </a:p>
        </p:txBody>
      </p:sp>
      <p:sp>
        <p:nvSpPr>
          <p:cNvPr id="50" name="Rectangle 49"/>
          <p:cNvSpPr>
            <a:spLocks noChangeArrowheads="1"/>
          </p:cNvSpPr>
          <p:nvPr/>
        </p:nvSpPr>
        <p:spPr bwMode="auto">
          <a:xfrm>
            <a:off x="2343835" y="2782215"/>
            <a:ext cx="1850737" cy="552954"/>
          </a:xfrm>
          <a:prstGeom prst="rect">
            <a:avLst/>
          </a:prstGeom>
          <a:solidFill>
            <a:schemeClr val="bg1"/>
          </a:solidFill>
          <a:ln w="12700" algn="ctr">
            <a:solidFill>
              <a:srgbClr val="002060"/>
            </a:solidFill>
            <a:miter lim="800000"/>
            <a:headEnd/>
            <a:tailEnd/>
          </a:ln>
          <a:effectLst/>
        </p:spPr>
        <p:txBody>
          <a:bodyPr anchor="ctr"/>
          <a:lstStyle/>
          <a:p>
            <a:pPr marL="177800" lvl="1" indent="-177800" algn="just" defTabSz="179388" fontAlgn="auto">
              <a:spcBef>
                <a:spcPts val="0"/>
              </a:spcBef>
              <a:defRPr/>
            </a:pPr>
            <a:r>
              <a:rPr lang="bg-BG" sz="1600" b="1" dirty="0" smtClean="0">
                <a:latin typeface="Helen Bg Light" panose="02000003080000020004"/>
                <a:ea typeface="+mj-ea"/>
                <a:cs typeface="+mj-cs"/>
              </a:rPr>
              <a:t>   9 348 </a:t>
            </a:r>
            <a:r>
              <a:rPr lang="bg-BG" sz="1600" b="1" dirty="0" smtClean="0">
                <a:solidFill>
                  <a:schemeClr val="tx2">
                    <a:lumMod val="50000"/>
                  </a:schemeClr>
                </a:solidFill>
                <a:latin typeface="Helen Bg Light" panose="02000003080000020004"/>
                <a:ea typeface="+mj-ea"/>
                <a:cs typeface="+mj-cs"/>
              </a:rPr>
              <a:t>164</a:t>
            </a:r>
            <a:r>
              <a:rPr lang="bg-BG" sz="1600" b="1" dirty="0" smtClean="0">
                <a:latin typeface="Helen Bg Light" panose="02000003080000020004"/>
                <a:ea typeface="+mj-ea"/>
                <a:cs typeface="+mj-cs"/>
              </a:rPr>
              <a:t> лева</a:t>
            </a:r>
            <a:endParaRPr lang="bg-BG" sz="1600" b="1" dirty="0">
              <a:latin typeface="Helen Bg Light" panose="02000003080000020004"/>
              <a:ea typeface="+mj-ea"/>
              <a:cs typeface="+mj-cs"/>
            </a:endParaRPr>
          </a:p>
        </p:txBody>
      </p:sp>
      <p:sp>
        <p:nvSpPr>
          <p:cNvPr id="52" name="Rectangle 51"/>
          <p:cNvSpPr>
            <a:spLocks noChangeArrowheads="1"/>
          </p:cNvSpPr>
          <p:nvPr/>
        </p:nvSpPr>
        <p:spPr bwMode="auto">
          <a:xfrm>
            <a:off x="2356861" y="4198219"/>
            <a:ext cx="1837711" cy="548370"/>
          </a:xfrm>
          <a:prstGeom prst="rect">
            <a:avLst/>
          </a:prstGeom>
          <a:solidFill>
            <a:schemeClr val="bg1"/>
          </a:solidFill>
          <a:ln w="12700" algn="ctr">
            <a:solidFill>
              <a:srgbClr val="002060"/>
            </a:solidFill>
            <a:miter lim="800000"/>
            <a:headEnd/>
            <a:tailEnd/>
          </a:ln>
          <a:effectLst/>
        </p:spPr>
        <p:txBody>
          <a:bodyPr anchor="ctr"/>
          <a:lstStyle/>
          <a:p>
            <a:pPr marL="177800" lvl="1" indent="-177800" algn="just" defTabSz="179388" fontAlgn="auto">
              <a:spcBef>
                <a:spcPts val="0"/>
              </a:spcBef>
              <a:defRPr/>
            </a:pPr>
            <a:r>
              <a:rPr lang="bg-BG" sz="1600" b="1" dirty="0" smtClean="0">
                <a:latin typeface="Helen Bg Light" panose="02000003080000020004"/>
              </a:rPr>
              <a:t>28 042 113 лева</a:t>
            </a:r>
            <a:endParaRPr lang="bg-BG" sz="1600" b="1" dirty="0">
              <a:latin typeface="Helen Bg Light" panose="02000003080000020004"/>
            </a:endParaRPr>
          </a:p>
        </p:txBody>
      </p:sp>
      <p:sp>
        <p:nvSpPr>
          <p:cNvPr id="53" name="Rectangle 52"/>
          <p:cNvSpPr>
            <a:spLocks noChangeArrowheads="1"/>
          </p:cNvSpPr>
          <p:nvPr/>
        </p:nvSpPr>
        <p:spPr bwMode="auto">
          <a:xfrm>
            <a:off x="2343835" y="4888281"/>
            <a:ext cx="1850737" cy="540907"/>
          </a:xfrm>
          <a:prstGeom prst="rect">
            <a:avLst/>
          </a:prstGeom>
          <a:solidFill>
            <a:schemeClr val="bg1"/>
          </a:solidFill>
          <a:ln w="12700" algn="ctr">
            <a:solidFill>
              <a:srgbClr val="002060"/>
            </a:solidFill>
            <a:miter lim="800000"/>
            <a:headEnd/>
            <a:tailEnd/>
          </a:ln>
          <a:effectLst/>
        </p:spPr>
        <p:txBody>
          <a:bodyPr anchor="ctr"/>
          <a:lstStyle/>
          <a:p>
            <a:pPr marL="177800" lvl="1" indent="-177800" algn="just" defTabSz="179388" fontAlgn="auto">
              <a:spcBef>
                <a:spcPts val="0"/>
              </a:spcBef>
              <a:defRPr/>
            </a:pPr>
            <a:r>
              <a:rPr lang="bg-BG" sz="1600" b="1" dirty="0" smtClean="0">
                <a:latin typeface="Helen Bg Light" panose="02000003080000020004"/>
                <a:ea typeface="+mj-ea"/>
                <a:cs typeface="+mj-cs"/>
              </a:rPr>
              <a:t>  6 237 113 лева</a:t>
            </a:r>
            <a:endParaRPr lang="bg-BG" sz="1600" b="1" dirty="0">
              <a:latin typeface="Helen Bg Light" panose="02000003080000020004"/>
              <a:ea typeface="+mj-ea"/>
              <a:cs typeface="+mj-cs"/>
            </a:endParaRPr>
          </a:p>
        </p:txBody>
      </p:sp>
      <p:sp>
        <p:nvSpPr>
          <p:cNvPr id="54" name="Rectangle 53"/>
          <p:cNvSpPr>
            <a:spLocks noChangeArrowheads="1"/>
          </p:cNvSpPr>
          <p:nvPr/>
        </p:nvSpPr>
        <p:spPr bwMode="auto">
          <a:xfrm>
            <a:off x="2353906" y="5609639"/>
            <a:ext cx="1840666" cy="565937"/>
          </a:xfrm>
          <a:prstGeom prst="rect">
            <a:avLst/>
          </a:prstGeom>
          <a:solidFill>
            <a:schemeClr val="bg1"/>
          </a:solidFill>
          <a:ln w="12700" algn="ctr">
            <a:solidFill>
              <a:srgbClr val="002060"/>
            </a:solidFill>
            <a:miter lim="800000"/>
            <a:headEnd/>
            <a:tailEnd/>
          </a:ln>
          <a:effectLst/>
        </p:spPr>
        <p:txBody>
          <a:bodyPr anchor="ctr"/>
          <a:lstStyle/>
          <a:p>
            <a:pPr marL="177800" lvl="1" indent="-177800" algn="just" defTabSz="179388" fontAlgn="auto">
              <a:spcBef>
                <a:spcPts val="0"/>
              </a:spcBef>
              <a:defRPr/>
            </a:pPr>
            <a:r>
              <a:rPr lang="bg-BG" sz="1600" b="1" dirty="0" smtClean="0">
                <a:latin typeface="Helen Bg Light" panose="02000003080000020004"/>
                <a:ea typeface="+mj-ea"/>
                <a:cs typeface="+mj-cs"/>
              </a:rPr>
              <a:t>59 812 994 лева</a:t>
            </a:r>
            <a:endParaRPr lang="bg-BG" sz="1600" b="1" dirty="0">
              <a:latin typeface="Helen Bg Light" panose="02000003080000020004"/>
              <a:ea typeface="+mj-ea"/>
              <a:cs typeface="+mj-cs"/>
            </a:endParaRPr>
          </a:p>
        </p:txBody>
      </p:sp>
      <p:sp>
        <p:nvSpPr>
          <p:cNvPr id="30" name="Rectangle 29"/>
          <p:cNvSpPr>
            <a:spLocks noChangeArrowheads="1"/>
          </p:cNvSpPr>
          <p:nvPr/>
        </p:nvSpPr>
        <p:spPr bwMode="auto">
          <a:xfrm>
            <a:off x="2348311" y="3493051"/>
            <a:ext cx="1846261" cy="563476"/>
          </a:xfrm>
          <a:prstGeom prst="rect">
            <a:avLst/>
          </a:prstGeom>
          <a:solidFill>
            <a:schemeClr val="bg1"/>
          </a:solidFill>
          <a:ln w="12700" algn="ctr">
            <a:solidFill>
              <a:srgbClr val="002060"/>
            </a:solidFill>
            <a:miter lim="800000"/>
            <a:headEnd/>
            <a:tailEnd/>
          </a:ln>
          <a:effectLst/>
        </p:spPr>
        <p:txBody>
          <a:bodyPr anchor="ctr"/>
          <a:lstStyle/>
          <a:p>
            <a:pPr marL="177800" lvl="1" indent="-177800" algn="just" defTabSz="179388" fontAlgn="auto">
              <a:spcBef>
                <a:spcPts val="0"/>
              </a:spcBef>
              <a:defRPr/>
            </a:pPr>
            <a:r>
              <a:rPr lang="bg-BG" sz="1600" b="1" dirty="0" smtClean="0">
                <a:latin typeface="Helen Bg Light" panose="02000003080000020004"/>
                <a:ea typeface="+mj-ea"/>
                <a:cs typeface="+mj-cs"/>
              </a:rPr>
              <a:t>  4 941 007 лева</a:t>
            </a:r>
            <a:endParaRPr lang="bg-BG" sz="1600" b="1" dirty="0">
              <a:latin typeface="Helen Bg Light" panose="02000003080000020004"/>
              <a:ea typeface="+mj-ea"/>
              <a:cs typeface="+mj-cs"/>
            </a:endParaRPr>
          </a:p>
        </p:txBody>
      </p:sp>
      <p:sp>
        <p:nvSpPr>
          <p:cNvPr id="31" name="Rectangle 30"/>
          <p:cNvSpPr>
            <a:spLocks noChangeArrowheads="1"/>
          </p:cNvSpPr>
          <p:nvPr/>
        </p:nvSpPr>
        <p:spPr bwMode="auto">
          <a:xfrm>
            <a:off x="734685" y="2073174"/>
            <a:ext cx="913120" cy="540000"/>
          </a:xfrm>
          <a:prstGeom prst="rect">
            <a:avLst/>
          </a:prstGeom>
          <a:solidFill>
            <a:schemeClr val="bg1"/>
          </a:solidFill>
          <a:ln w="12700" algn="ctr">
            <a:solidFill>
              <a:srgbClr val="002060"/>
            </a:solidFill>
            <a:miter lim="800000"/>
            <a:headEnd/>
            <a:tailEnd/>
          </a:ln>
          <a:effectLst/>
        </p:spPr>
        <p:txBody>
          <a:bodyPr anchor="ctr"/>
          <a:lstStyle/>
          <a:p>
            <a:pPr algn="ctr" fontAlgn="auto">
              <a:defRPr/>
            </a:pPr>
            <a:r>
              <a:rPr lang="ru-RU" sz="1600" b="1" dirty="0" smtClean="0">
                <a:solidFill>
                  <a:schemeClr val="tx2">
                    <a:lumMod val="50000"/>
                  </a:schemeClr>
                </a:solidFill>
                <a:latin typeface="Helen Bg Light" panose="02000003080000020004"/>
                <a:ea typeface="+mj-ea"/>
                <a:cs typeface="+mj-cs"/>
              </a:rPr>
              <a:t>ПО 1</a:t>
            </a:r>
            <a:endParaRPr lang="ru-RU" sz="1600" b="1" dirty="0">
              <a:solidFill>
                <a:schemeClr val="tx2">
                  <a:lumMod val="50000"/>
                </a:schemeClr>
              </a:solidFill>
              <a:latin typeface="Helen Bg Light" panose="02000003080000020004"/>
              <a:ea typeface="+mj-ea"/>
              <a:cs typeface="+mj-cs"/>
            </a:endParaRPr>
          </a:p>
        </p:txBody>
      </p:sp>
      <p:sp>
        <p:nvSpPr>
          <p:cNvPr id="32" name="Isosceles Triangle 31"/>
          <p:cNvSpPr/>
          <p:nvPr/>
        </p:nvSpPr>
        <p:spPr>
          <a:xfrm rot="5400000">
            <a:off x="1803738" y="2185448"/>
            <a:ext cx="554038" cy="277812"/>
          </a:xfrm>
          <a:prstGeom prst="triangle">
            <a:avLst/>
          </a:prstGeom>
          <a:solidFill>
            <a:srgbClr val="9EB40F"/>
          </a:solidFill>
          <a:ln>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bg-BG" dirty="0">
              <a:solidFill>
                <a:schemeClr val="tx1">
                  <a:lumMod val="65000"/>
                  <a:lumOff val="35000"/>
                </a:schemeClr>
              </a:solidFill>
              <a:latin typeface="Helen Bg Light" panose="02000003080000020004"/>
            </a:endParaRPr>
          </a:p>
        </p:txBody>
      </p:sp>
      <p:sp>
        <p:nvSpPr>
          <p:cNvPr id="33" name="Rectangle 32"/>
          <p:cNvSpPr>
            <a:spLocks noChangeArrowheads="1"/>
          </p:cNvSpPr>
          <p:nvPr/>
        </p:nvSpPr>
        <p:spPr bwMode="auto">
          <a:xfrm>
            <a:off x="2356862" y="2044319"/>
            <a:ext cx="1837710" cy="593848"/>
          </a:xfrm>
          <a:prstGeom prst="rect">
            <a:avLst/>
          </a:prstGeom>
          <a:solidFill>
            <a:schemeClr val="bg1"/>
          </a:solidFill>
          <a:ln w="12700" algn="ctr">
            <a:solidFill>
              <a:srgbClr val="002060"/>
            </a:solidFill>
            <a:miter lim="800000"/>
            <a:headEnd/>
            <a:tailEnd/>
          </a:ln>
          <a:effectLst/>
        </p:spPr>
        <p:txBody>
          <a:bodyPr anchor="ctr"/>
          <a:lstStyle/>
          <a:p>
            <a:pPr marL="0" lvl="1" indent="0" algn="just" defTabSz="179388" fontAlgn="auto">
              <a:spcBef>
                <a:spcPts val="0"/>
              </a:spcBef>
              <a:defRPr/>
            </a:pPr>
            <a:r>
              <a:rPr lang="bg-BG" sz="1600" b="1" dirty="0" smtClean="0">
                <a:solidFill>
                  <a:schemeClr val="tx2">
                    <a:lumMod val="50000"/>
                  </a:schemeClr>
                </a:solidFill>
                <a:latin typeface="Helen Bg Light" panose="02000003080000020004"/>
                <a:ea typeface="+mj-ea"/>
                <a:cs typeface="+mj-cs"/>
              </a:rPr>
              <a:t> 11 244 597 лева</a:t>
            </a:r>
            <a:endParaRPr lang="bg-BG" sz="1600" b="1" dirty="0">
              <a:solidFill>
                <a:schemeClr val="tx2">
                  <a:lumMod val="50000"/>
                </a:schemeClr>
              </a:solidFill>
              <a:latin typeface="Helen Bg Light" panose="02000003080000020004"/>
              <a:ea typeface="+mj-ea"/>
              <a:cs typeface="+mj-cs"/>
            </a:endParaRPr>
          </a:p>
        </p:txBody>
      </p:sp>
      <p:graphicFrame>
        <p:nvGraphicFramePr>
          <p:cNvPr id="34" name="Table 33"/>
          <p:cNvGraphicFramePr>
            <a:graphicFrameLocks noGrp="1"/>
          </p:cNvGraphicFramePr>
          <p:nvPr>
            <p:extLst>
              <p:ext uri="{D42A27DB-BD31-4B8C-83A1-F6EECF244321}">
                <p14:modId xmlns:p14="http://schemas.microsoft.com/office/powerpoint/2010/main" val="1691556513"/>
              </p:ext>
            </p:extLst>
          </p:nvPr>
        </p:nvGraphicFramePr>
        <p:xfrm>
          <a:off x="4547794" y="2844527"/>
          <a:ext cx="4687338" cy="3671417"/>
        </p:xfrm>
        <a:graphic>
          <a:graphicData uri="http://schemas.openxmlformats.org/drawingml/2006/table">
            <a:tbl>
              <a:tblPr>
                <a:tableStyleId>{5C22544A-7EE6-4342-B048-85BDC9FD1C3A}</a:tableStyleId>
              </a:tblPr>
              <a:tblGrid>
                <a:gridCol w="3377408">
                  <a:extLst>
                    <a:ext uri="{9D8B030D-6E8A-4147-A177-3AD203B41FA5}">
                      <a16:colId xmlns:a16="http://schemas.microsoft.com/office/drawing/2014/main" val="4099388027"/>
                    </a:ext>
                  </a:extLst>
                </a:gridCol>
                <a:gridCol w="1309930">
                  <a:extLst>
                    <a:ext uri="{9D8B030D-6E8A-4147-A177-3AD203B41FA5}">
                      <a16:colId xmlns:a16="http://schemas.microsoft.com/office/drawing/2014/main" val="2525113421"/>
                    </a:ext>
                  </a:extLst>
                </a:gridCol>
              </a:tblGrid>
              <a:tr h="263465">
                <a:tc>
                  <a:txBody>
                    <a:bodyPr/>
                    <a:lstStyle/>
                    <a:p>
                      <a:pPr algn="ctr" rtl="0" fontAlgn="b"/>
                      <a:r>
                        <a:rPr lang="bg-BG" sz="1800" b="1" u="none" strike="noStrike" dirty="0">
                          <a:effectLst/>
                        </a:rPr>
                        <a:t>Име</a:t>
                      </a:r>
                      <a:endParaRPr lang="bg-BG" sz="1800" b="1" i="0" u="none" strike="noStrike" dirty="0">
                        <a:solidFill>
                          <a:srgbClr val="000000"/>
                        </a:solidFill>
                        <a:effectLst/>
                        <a:latin typeface="Helen Bg Light" panose="02000003080000020004"/>
                      </a:endParaRPr>
                    </a:p>
                  </a:txBody>
                  <a:tcPr marL="9525" marR="9525" marT="9525" marB="0" anchor="b"/>
                </a:tc>
                <a:tc>
                  <a:txBody>
                    <a:bodyPr/>
                    <a:lstStyle/>
                    <a:p>
                      <a:pPr algn="ctr" rtl="0" fontAlgn="b"/>
                      <a:r>
                        <a:rPr lang="bg-BG" sz="1800" b="1" u="none" strike="noStrike" dirty="0">
                          <a:effectLst/>
                        </a:rPr>
                        <a:t>Общо</a:t>
                      </a:r>
                      <a:endParaRPr lang="bg-BG" sz="1800" b="1" i="0" u="none" strike="noStrike" dirty="0">
                        <a:solidFill>
                          <a:srgbClr val="000000"/>
                        </a:solidFill>
                        <a:effectLst/>
                        <a:latin typeface="Helen Bg Light" panose="02000003080000020004"/>
                      </a:endParaRPr>
                    </a:p>
                  </a:txBody>
                  <a:tcPr marL="9525" marR="9525" marT="9525" marB="0" anchor="b"/>
                </a:tc>
                <a:extLst>
                  <a:ext uri="{0D108BD9-81ED-4DB2-BD59-A6C34878D82A}">
                    <a16:rowId xmlns:a16="http://schemas.microsoft.com/office/drawing/2014/main" val="251602940"/>
                  </a:ext>
                </a:extLst>
              </a:tr>
              <a:tr h="544177">
                <a:tc>
                  <a:txBody>
                    <a:bodyPr/>
                    <a:lstStyle/>
                    <a:p>
                      <a:pPr algn="l" rtl="0" fontAlgn="b"/>
                      <a:r>
                        <a:rPr lang="ru-RU" sz="1400" b="1" u="none" strike="noStrike" dirty="0">
                          <a:effectLst/>
                        </a:rPr>
                        <a:t>Ефективно функциониране на Областен информационен център Смолян</a:t>
                      </a:r>
                      <a:endParaRPr lang="ru-RU" sz="1400" b="1" i="0" u="none" strike="noStrike" dirty="0">
                        <a:solidFill>
                          <a:srgbClr val="000000"/>
                        </a:solidFill>
                        <a:effectLst/>
                        <a:latin typeface="Helen Bg Light" panose="02000003080000020004"/>
                      </a:endParaRPr>
                    </a:p>
                  </a:txBody>
                  <a:tcPr marL="9525" marR="9525" marT="9525" marB="0" anchor="b"/>
                </a:tc>
                <a:tc>
                  <a:txBody>
                    <a:bodyPr/>
                    <a:lstStyle/>
                    <a:p>
                      <a:pPr algn="ctr" fontAlgn="b"/>
                      <a:r>
                        <a:rPr lang="bg-BG" sz="1400" b="1" u="none" strike="noStrike" kern="1200" dirty="0" smtClean="0">
                          <a:solidFill>
                            <a:schemeClr val="dk1"/>
                          </a:solidFill>
                          <a:effectLst/>
                          <a:latin typeface="+mn-lt"/>
                          <a:ea typeface="+mn-ea"/>
                          <a:cs typeface="+mn-cs"/>
                        </a:rPr>
                        <a:t>175 479,35 лв.</a:t>
                      </a:r>
                      <a:endParaRPr lang="bg-BG" sz="1400" b="1" u="none" strike="noStrike" kern="1200" dirty="0">
                        <a:solidFill>
                          <a:schemeClr val="dk1"/>
                        </a:solidFill>
                        <a:effectLst/>
                        <a:latin typeface="+mn-lt"/>
                        <a:ea typeface="+mn-ea"/>
                        <a:cs typeface="+mn-cs"/>
                      </a:endParaRPr>
                    </a:p>
                  </a:txBody>
                  <a:tcPr marL="9525" marR="9525" marT="9525" marB="0" anchor="b"/>
                </a:tc>
                <a:extLst>
                  <a:ext uri="{0D108BD9-81ED-4DB2-BD59-A6C34878D82A}">
                    <a16:rowId xmlns:a16="http://schemas.microsoft.com/office/drawing/2014/main" val="3378496604"/>
                  </a:ext>
                </a:extLst>
              </a:tr>
              <a:tr h="362784">
                <a:tc>
                  <a:txBody>
                    <a:bodyPr/>
                    <a:lstStyle/>
                    <a:p>
                      <a:pPr algn="l" rtl="0" fontAlgn="b"/>
                      <a:r>
                        <a:rPr lang="bg-BG" sz="1400" b="1" u="none" strike="noStrike" dirty="0">
                          <a:effectLst/>
                        </a:rPr>
                        <a:t>Областен информационен център Пазарджик</a:t>
                      </a:r>
                      <a:endParaRPr lang="bg-BG" sz="1400" b="1" i="0" u="none" strike="noStrike" dirty="0">
                        <a:solidFill>
                          <a:srgbClr val="000000"/>
                        </a:solidFill>
                        <a:effectLst/>
                        <a:latin typeface="Helen Bg Light" panose="02000003080000020004"/>
                      </a:endParaRPr>
                    </a:p>
                  </a:txBody>
                  <a:tcPr marL="9525" marR="9525" marT="9525" marB="0" anchor="b"/>
                </a:tc>
                <a:tc>
                  <a:txBody>
                    <a:bodyPr/>
                    <a:lstStyle/>
                    <a:p>
                      <a:pPr algn="ctr" fontAlgn="b"/>
                      <a:r>
                        <a:rPr lang="bg-BG" sz="1400" b="1" u="none" strike="noStrike" kern="1200" dirty="0" smtClean="0">
                          <a:solidFill>
                            <a:schemeClr val="dk1"/>
                          </a:solidFill>
                          <a:effectLst/>
                          <a:latin typeface="+mn-lt"/>
                          <a:ea typeface="+mn-ea"/>
                          <a:cs typeface="+mn-cs"/>
                        </a:rPr>
                        <a:t>178 886,73 лв.</a:t>
                      </a:r>
                      <a:endParaRPr lang="bg-BG" sz="1400" b="1" u="none" strike="noStrike" kern="1200" dirty="0">
                        <a:solidFill>
                          <a:schemeClr val="dk1"/>
                        </a:solidFill>
                        <a:effectLst/>
                        <a:latin typeface="+mn-lt"/>
                        <a:ea typeface="+mn-ea"/>
                        <a:cs typeface="+mn-cs"/>
                      </a:endParaRPr>
                    </a:p>
                  </a:txBody>
                  <a:tcPr marL="9525" marR="9525" marT="9525" marB="0" anchor="b"/>
                </a:tc>
                <a:extLst>
                  <a:ext uri="{0D108BD9-81ED-4DB2-BD59-A6C34878D82A}">
                    <a16:rowId xmlns:a16="http://schemas.microsoft.com/office/drawing/2014/main" val="3407744014"/>
                  </a:ext>
                </a:extLst>
              </a:tr>
              <a:tr h="725569">
                <a:tc>
                  <a:txBody>
                    <a:bodyPr/>
                    <a:lstStyle/>
                    <a:p>
                      <a:pPr algn="l" rtl="0" fontAlgn="b"/>
                      <a:r>
                        <a:rPr lang="ru-RU" sz="1400" b="1" u="none" strike="noStrike" dirty="0">
                          <a:effectLst/>
                        </a:rPr>
                        <a:t>„Осигуряване функционирането на Областен информационен център Пловдив</a:t>
                      </a:r>
                      <a:endParaRPr lang="ru-RU" sz="1400" b="1" i="0" u="none" strike="noStrike" dirty="0">
                        <a:solidFill>
                          <a:srgbClr val="000000"/>
                        </a:solidFill>
                        <a:effectLst/>
                        <a:latin typeface="Helen Bg Light" panose="02000003080000020004"/>
                      </a:endParaRPr>
                    </a:p>
                  </a:txBody>
                  <a:tcPr marL="9525" marR="9525" marT="9525" marB="0" anchor="b"/>
                </a:tc>
                <a:tc>
                  <a:txBody>
                    <a:bodyPr/>
                    <a:lstStyle/>
                    <a:p>
                      <a:pPr algn="ctr" fontAlgn="b"/>
                      <a:r>
                        <a:rPr lang="bg-BG" sz="1400" b="1" u="none" strike="noStrike" kern="1200" dirty="0" smtClean="0">
                          <a:solidFill>
                            <a:schemeClr val="dk1"/>
                          </a:solidFill>
                          <a:effectLst/>
                          <a:latin typeface="+mn-lt"/>
                          <a:ea typeface="+mn-ea"/>
                          <a:cs typeface="+mn-cs"/>
                        </a:rPr>
                        <a:t>328 038,55 лв.</a:t>
                      </a:r>
                      <a:endParaRPr lang="bg-BG" sz="1400" b="1" u="none" strike="noStrike" kern="1200" dirty="0">
                        <a:solidFill>
                          <a:schemeClr val="dk1"/>
                        </a:solidFill>
                        <a:effectLst/>
                        <a:latin typeface="+mn-lt"/>
                        <a:ea typeface="+mn-ea"/>
                        <a:cs typeface="+mn-cs"/>
                      </a:endParaRPr>
                    </a:p>
                  </a:txBody>
                  <a:tcPr marL="9525" marR="9525" marT="9525" marB="0" anchor="b"/>
                </a:tc>
                <a:extLst>
                  <a:ext uri="{0D108BD9-81ED-4DB2-BD59-A6C34878D82A}">
                    <a16:rowId xmlns:a16="http://schemas.microsoft.com/office/drawing/2014/main" val="2188272858"/>
                  </a:ext>
                </a:extLst>
              </a:tr>
              <a:tr h="725569">
                <a:tc>
                  <a:txBody>
                    <a:bodyPr/>
                    <a:lstStyle/>
                    <a:p>
                      <a:pPr algn="l" rtl="0" fontAlgn="b"/>
                      <a:r>
                        <a:rPr lang="ru-RU" sz="1400" b="1" u="none" strike="noStrike">
                          <a:effectLst/>
                        </a:rPr>
                        <a:t>Осигуряване функционирането на Областен информационен център Кърджали</a:t>
                      </a:r>
                      <a:endParaRPr lang="ru-RU" sz="1400" b="1" i="0" u="none" strike="noStrike">
                        <a:solidFill>
                          <a:srgbClr val="000000"/>
                        </a:solidFill>
                        <a:effectLst/>
                        <a:latin typeface="Helen Bg Light" panose="02000003080000020004"/>
                      </a:endParaRPr>
                    </a:p>
                  </a:txBody>
                  <a:tcPr marL="9525" marR="9525" marT="9525" marB="0" anchor="b"/>
                </a:tc>
                <a:tc>
                  <a:txBody>
                    <a:bodyPr/>
                    <a:lstStyle/>
                    <a:p>
                      <a:pPr algn="ctr" fontAlgn="b"/>
                      <a:r>
                        <a:rPr lang="bg-BG" sz="1400" b="1" u="none" strike="noStrike" kern="1200" dirty="0" smtClean="0">
                          <a:solidFill>
                            <a:schemeClr val="dk1"/>
                          </a:solidFill>
                          <a:effectLst/>
                          <a:latin typeface="+mn-lt"/>
                          <a:ea typeface="+mn-ea"/>
                          <a:cs typeface="+mn-cs"/>
                        </a:rPr>
                        <a:t>138 325,73 лв.</a:t>
                      </a:r>
                      <a:endParaRPr lang="bg-BG" sz="1400" b="1" u="none" strike="noStrike" kern="1200" dirty="0">
                        <a:solidFill>
                          <a:schemeClr val="dk1"/>
                        </a:solidFill>
                        <a:effectLst/>
                        <a:latin typeface="+mn-lt"/>
                        <a:ea typeface="+mn-ea"/>
                        <a:cs typeface="+mn-cs"/>
                      </a:endParaRPr>
                    </a:p>
                  </a:txBody>
                  <a:tcPr marL="9525" marR="9525" marT="9525" marB="0" anchor="b"/>
                </a:tc>
                <a:extLst>
                  <a:ext uri="{0D108BD9-81ED-4DB2-BD59-A6C34878D82A}">
                    <a16:rowId xmlns:a16="http://schemas.microsoft.com/office/drawing/2014/main" val="1714177823"/>
                  </a:ext>
                </a:extLst>
              </a:tr>
              <a:tr h="733127">
                <a:tc>
                  <a:txBody>
                    <a:bodyPr/>
                    <a:lstStyle/>
                    <a:p>
                      <a:pPr algn="l" rtl="0" fontAlgn="b"/>
                      <a:r>
                        <a:rPr lang="ru-RU" sz="1400" b="1" u="none" strike="noStrike" dirty="0">
                          <a:effectLst/>
                        </a:rPr>
                        <a:t>Осигуряване функционирането на Областен информационен център Хасково</a:t>
                      </a:r>
                      <a:endParaRPr lang="ru-RU" sz="1400" b="1" i="0" u="none" strike="noStrike" dirty="0">
                        <a:solidFill>
                          <a:srgbClr val="000000"/>
                        </a:solidFill>
                        <a:effectLst/>
                        <a:latin typeface="Helen Bg Light" panose="02000003080000020004"/>
                      </a:endParaRPr>
                    </a:p>
                  </a:txBody>
                  <a:tcPr marL="9525" marR="9525" marT="9525" marB="0" anchor="b"/>
                </a:tc>
                <a:tc>
                  <a:txBody>
                    <a:bodyPr/>
                    <a:lstStyle/>
                    <a:p>
                      <a:pPr algn="ctr" fontAlgn="b"/>
                      <a:r>
                        <a:rPr lang="bg-BG" sz="1400" b="1" u="none" strike="noStrike" kern="1200" dirty="0" smtClean="0">
                          <a:solidFill>
                            <a:schemeClr val="dk1"/>
                          </a:solidFill>
                          <a:effectLst/>
                          <a:latin typeface="+mn-lt"/>
                          <a:ea typeface="+mn-ea"/>
                          <a:cs typeface="+mn-cs"/>
                        </a:rPr>
                        <a:t>169 720,05 лв. </a:t>
                      </a:r>
                      <a:endParaRPr lang="bg-BG" sz="1400" b="1" u="none" strike="noStrike" kern="1200" dirty="0">
                        <a:solidFill>
                          <a:schemeClr val="dk1"/>
                        </a:solidFill>
                        <a:effectLst/>
                        <a:latin typeface="+mn-lt"/>
                        <a:ea typeface="+mn-ea"/>
                        <a:cs typeface="+mn-cs"/>
                      </a:endParaRPr>
                    </a:p>
                  </a:txBody>
                  <a:tcPr marL="9525" marR="9525" marT="9525" marB="0" anchor="b"/>
                </a:tc>
                <a:extLst>
                  <a:ext uri="{0D108BD9-81ED-4DB2-BD59-A6C34878D82A}">
                    <a16:rowId xmlns:a16="http://schemas.microsoft.com/office/drawing/2014/main" val="3673602443"/>
                  </a:ext>
                </a:extLst>
              </a:tr>
              <a:tr h="206882">
                <a:tc>
                  <a:txBody>
                    <a:bodyPr/>
                    <a:lstStyle/>
                    <a:p>
                      <a:pPr algn="l" rtl="0" fontAlgn="b"/>
                      <a:r>
                        <a:rPr lang="bg-BG" sz="1400" b="1" u="none" strike="noStrike">
                          <a:effectLst/>
                        </a:rPr>
                        <a:t>ОБЩО: </a:t>
                      </a:r>
                      <a:endParaRPr lang="bg-BG" sz="1400" b="1" i="0" u="none" strike="noStrike">
                        <a:solidFill>
                          <a:srgbClr val="000000"/>
                        </a:solidFill>
                        <a:effectLst/>
                        <a:latin typeface="Helen Bg Light" panose="02000003080000020004"/>
                      </a:endParaRPr>
                    </a:p>
                  </a:txBody>
                  <a:tcPr marL="9525" marR="9525" marT="9525" marB="0" anchor="b"/>
                </a:tc>
                <a:tc>
                  <a:txBody>
                    <a:bodyPr/>
                    <a:lstStyle/>
                    <a:p>
                      <a:pPr algn="ctr" fontAlgn="b"/>
                      <a:endParaRPr lang="bg-BG" sz="14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042091971"/>
                  </a:ext>
                </a:extLst>
              </a:tr>
            </a:tbl>
          </a:graphicData>
        </a:graphic>
      </p:graphicFrame>
    </p:spTree>
    <p:extLst>
      <p:ext uri="{BB962C8B-B14F-4D97-AF65-F5344CB8AC3E}">
        <p14:creationId xmlns:p14="http://schemas.microsoft.com/office/powerpoint/2010/main" val="8685697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144284" y="86918"/>
            <a:ext cx="1034240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Rectangle 1"/>
          <p:cNvSpPr/>
          <p:nvPr/>
        </p:nvSpPr>
        <p:spPr>
          <a:xfrm>
            <a:off x="203467" y="1188343"/>
            <a:ext cx="10255801" cy="4545860"/>
          </a:xfrm>
          <a:prstGeom prst="rect">
            <a:avLst/>
          </a:prstGeom>
        </p:spPr>
        <p:txBody>
          <a:bodyPr wrap="square">
            <a:spAutoFit/>
          </a:bodyPr>
          <a:lstStyle/>
          <a:p>
            <a:pPr marL="514350" indent="-514350" algn="just">
              <a:lnSpc>
                <a:spcPct val="115000"/>
              </a:lnSpc>
              <a:spcBef>
                <a:spcPts val="0"/>
              </a:spcBef>
              <a:spcAft>
                <a:spcPts val="0"/>
              </a:spcAft>
              <a:buAutoNum type="romanUcPeriod"/>
            </a:pPr>
            <a:r>
              <a:rPr lang="bg-BG" sz="2400" b="1" dirty="0" smtClean="0">
                <a:solidFill>
                  <a:schemeClr val="tx2">
                    <a:lumMod val="50000"/>
                  </a:schemeClr>
                </a:solidFill>
                <a:latin typeface="Helen Bg Light" panose="02000003080000020004"/>
              </a:rPr>
              <a:t>Трети системен одит </a:t>
            </a:r>
          </a:p>
          <a:p>
            <a:pPr algn="just">
              <a:lnSpc>
                <a:spcPct val="115000"/>
              </a:lnSpc>
              <a:spcBef>
                <a:spcPts val="0"/>
              </a:spcBef>
              <a:spcAft>
                <a:spcPts val="0"/>
              </a:spcAft>
            </a:pPr>
            <a:r>
              <a:rPr lang="bg-BG" sz="2400" b="1" dirty="0" smtClean="0">
                <a:solidFill>
                  <a:schemeClr val="tx2">
                    <a:lumMod val="50000"/>
                  </a:schemeClr>
                </a:solidFill>
                <a:latin typeface="Helen Bg Light" panose="02000003080000020004"/>
              </a:rPr>
              <a:t>Одитът е в процес на изпълнение. </a:t>
            </a:r>
          </a:p>
          <a:p>
            <a:pPr algn="just">
              <a:lnSpc>
                <a:spcPct val="115000"/>
              </a:lnSpc>
              <a:spcBef>
                <a:spcPts val="0"/>
              </a:spcBef>
              <a:spcAft>
                <a:spcPts val="0"/>
              </a:spcAft>
            </a:pPr>
            <a:endParaRPr lang="bg-BG" sz="2400" b="1" dirty="0">
              <a:solidFill>
                <a:schemeClr val="tx2">
                  <a:lumMod val="50000"/>
                </a:schemeClr>
              </a:solidFill>
              <a:latin typeface="Helen Bg Light" panose="02000003080000020004"/>
            </a:endParaRPr>
          </a:p>
          <a:p>
            <a:pPr algn="just">
              <a:lnSpc>
                <a:spcPct val="115000"/>
              </a:lnSpc>
              <a:spcBef>
                <a:spcPts val="0"/>
              </a:spcBef>
              <a:spcAft>
                <a:spcPts val="0"/>
              </a:spcAft>
            </a:pPr>
            <a:r>
              <a:rPr lang="bg-BG" sz="2400" b="1" dirty="0" smtClean="0">
                <a:solidFill>
                  <a:schemeClr val="tx2">
                    <a:lumMod val="50000"/>
                  </a:schemeClr>
                </a:solidFill>
                <a:latin typeface="Helen Bg Light" panose="02000003080000020004"/>
              </a:rPr>
              <a:t>Съгласно предварителен доклад, </a:t>
            </a:r>
            <a:r>
              <a:rPr lang="bg-BG" sz="2400" b="1" dirty="0">
                <a:solidFill>
                  <a:schemeClr val="tx2">
                    <a:lumMod val="50000"/>
                  </a:schemeClr>
                </a:solidFill>
                <a:latin typeface="Helen Bg Light" panose="02000003080000020004"/>
              </a:rPr>
              <a:t>Ключово изискване 2 „Подходящ избор на операциите“ е оценен с Оценка 2 „Функционира. Необходимо е известно подобрение</a:t>
            </a:r>
            <a:r>
              <a:rPr lang="bg-BG" sz="2400" b="1" dirty="0" smtClean="0">
                <a:solidFill>
                  <a:schemeClr val="tx2">
                    <a:lumMod val="50000"/>
                  </a:schemeClr>
                </a:solidFill>
                <a:latin typeface="Helen Bg Light" panose="02000003080000020004"/>
              </a:rPr>
              <a:t>.”</a:t>
            </a:r>
          </a:p>
          <a:p>
            <a:pPr algn="just">
              <a:lnSpc>
                <a:spcPct val="115000"/>
              </a:lnSpc>
              <a:spcBef>
                <a:spcPts val="0"/>
              </a:spcBef>
              <a:spcAft>
                <a:spcPts val="0"/>
              </a:spcAft>
            </a:pPr>
            <a:endParaRPr lang="bg-BG" sz="2400" b="1" dirty="0">
              <a:solidFill>
                <a:schemeClr val="tx2">
                  <a:lumMod val="50000"/>
                </a:schemeClr>
              </a:solidFill>
              <a:latin typeface="Helen Bg Light" panose="02000003080000020004"/>
            </a:endParaRPr>
          </a:p>
          <a:p>
            <a:pPr algn="just">
              <a:lnSpc>
                <a:spcPct val="115000"/>
              </a:lnSpc>
              <a:spcBef>
                <a:spcPts val="0"/>
              </a:spcBef>
              <a:spcAft>
                <a:spcPts val="0"/>
              </a:spcAft>
            </a:pPr>
            <a:r>
              <a:rPr lang="en-US" sz="2400" b="1" dirty="0" smtClean="0">
                <a:solidFill>
                  <a:schemeClr val="tx2">
                    <a:lumMod val="50000"/>
                  </a:schemeClr>
                </a:solidFill>
                <a:latin typeface="Helen Bg Light" panose="02000003080000020004"/>
              </a:rPr>
              <a:t>II. </a:t>
            </a:r>
            <a:r>
              <a:rPr lang="bg-BG" sz="2400" b="1" dirty="0" smtClean="0">
                <a:solidFill>
                  <a:schemeClr val="tx2">
                    <a:lumMod val="50000"/>
                  </a:schemeClr>
                </a:solidFill>
                <a:latin typeface="Helen Bg Light" panose="02000003080000020004"/>
              </a:rPr>
              <a:t>Втори одит на операциите</a:t>
            </a:r>
          </a:p>
          <a:p>
            <a:pPr algn="just">
              <a:lnSpc>
                <a:spcPct val="115000"/>
              </a:lnSpc>
              <a:spcBef>
                <a:spcPts val="0"/>
              </a:spcBef>
              <a:spcAft>
                <a:spcPts val="0"/>
              </a:spcAft>
            </a:pPr>
            <a:r>
              <a:rPr lang="bg-BG" sz="2400" b="1" dirty="0">
                <a:solidFill>
                  <a:schemeClr val="tx2">
                    <a:lumMod val="50000"/>
                  </a:schemeClr>
                </a:solidFill>
                <a:latin typeface="Helen Bg Light" panose="02000003080000020004"/>
              </a:rPr>
              <a:t>Одитът е в процес на изпълнение. </a:t>
            </a:r>
          </a:p>
          <a:p>
            <a:pPr algn="just">
              <a:lnSpc>
                <a:spcPct val="115000"/>
              </a:lnSpc>
              <a:spcBef>
                <a:spcPts val="0"/>
              </a:spcBef>
              <a:spcAft>
                <a:spcPts val="0"/>
              </a:spcAft>
            </a:pPr>
            <a:endParaRPr lang="bg-BG" sz="2000" dirty="0" smtClean="0">
              <a:solidFill>
                <a:schemeClr val="tx1">
                  <a:lumMod val="95000"/>
                  <a:lumOff val="5000"/>
                </a:schemeClr>
              </a:solidFill>
              <a:latin typeface="Helen Bg Light" panose="02000003080000020004"/>
            </a:endParaRPr>
          </a:p>
          <a:p>
            <a:pPr indent="450215">
              <a:spcAft>
                <a:spcPts val="0"/>
              </a:spcAft>
            </a:pPr>
            <a:endParaRPr lang="bg-BG" sz="1800" b="1" dirty="0" smtClean="0">
              <a:solidFill>
                <a:prstClr val="black"/>
              </a:solidFill>
              <a:latin typeface="Helen Bg Light" panose="02000003080000020004"/>
            </a:endParaRPr>
          </a:p>
        </p:txBody>
      </p:sp>
      <p:sp>
        <p:nvSpPr>
          <p:cNvPr id="10" name="TextBox 15"/>
          <p:cNvSpPr txBox="1">
            <a:spLocks noChangeArrowheads="1"/>
          </p:cNvSpPr>
          <p:nvPr/>
        </p:nvSpPr>
        <p:spPr bwMode="auto">
          <a:xfrm>
            <a:off x="306140" y="125933"/>
            <a:ext cx="1152880" cy="84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dirty="0" smtClean="0">
                <a:solidFill>
                  <a:schemeClr val="bg1"/>
                </a:solidFill>
                <a:latin typeface="Helen Bg Light" panose="02000003080000020004" pitchFamily="50" charset="-52"/>
              </a:rPr>
              <a:t>ОДИТИ </a:t>
            </a:r>
            <a:endParaRPr lang="bg-BG" altLang="bg-BG" dirty="0">
              <a:solidFill>
                <a:schemeClr val="bg1"/>
              </a:solidFill>
              <a:latin typeface="Helen Bg Light" panose="02000003080000020004" pitchFamily="50" charset="-52"/>
            </a:endParaRPr>
          </a:p>
          <a:p>
            <a:pPr eaLnBrk="1" hangingPunct="1"/>
            <a:r>
              <a:rPr lang="bg-BG" altLang="bg-BG" sz="2800" dirty="0" smtClean="0">
                <a:solidFill>
                  <a:schemeClr val="bg1"/>
                </a:solidFill>
                <a:latin typeface="Helen Bg" pitchFamily="34" charset="-52"/>
              </a:rPr>
              <a:t>2018 </a:t>
            </a:r>
            <a:endParaRPr lang="bg-BG" altLang="bg-BG" dirty="0">
              <a:solidFill>
                <a:schemeClr val="bg1"/>
              </a:solidFill>
              <a:latin typeface="Helen Bg Light" panose="02000003080000020004" pitchFamily="50" charset="-52"/>
            </a:endParaRPr>
          </a:p>
        </p:txBody>
      </p:sp>
    </p:spTree>
    <p:extLst>
      <p:ext uri="{BB962C8B-B14F-4D97-AF65-F5344CB8AC3E}">
        <p14:creationId xmlns:p14="http://schemas.microsoft.com/office/powerpoint/2010/main" val="22071937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Group 8"/>
          <p:cNvGrpSpPr>
            <a:grpSpLocks/>
          </p:cNvGrpSpPr>
          <p:nvPr/>
        </p:nvGrpSpPr>
        <p:grpSpPr bwMode="auto">
          <a:xfrm>
            <a:off x="0" y="3119438"/>
            <a:ext cx="10693400" cy="3384550"/>
            <a:chOff x="0" y="1116335"/>
            <a:chExt cx="10693400" cy="3384376"/>
          </a:xfrm>
        </p:grpSpPr>
        <p:pic>
          <p:nvPicPr>
            <p:cNvPr id="6154" name="Picture 1"/>
            <p:cNvPicPr>
              <a:picLocks noChangeAspect="1"/>
            </p:cNvPicPr>
            <p:nvPr/>
          </p:nvPicPr>
          <p:blipFill>
            <a:blip r:embed="rId3">
              <a:extLst>
                <a:ext uri="{28A0092B-C50C-407E-A947-70E740481C1C}">
                  <a14:useLocalDpi xmlns:a14="http://schemas.microsoft.com/office/drawing/2010/main" val="0"/>
                </a:ext>
              </a:extLst>
            </a:blip>
            <a:srcRect l="1904" t="4288" r="1910" b="65269"/>
            <a:stretch>
              <a:fillRect/>
            </a:stretch>
          </p:blipFill>
          <p:spPr bwMode="auto">
            <a:xfrm>
              <a:off x="0" y="1116335"/>
              <a:ext cx="10693400" cy="3384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1774825" y="1778288"/>
              <a:ext cx="3167063" cy="414317"/>
            </a:xfrm>
            <a:prstGeom prst="rect">
              <a:avLst/>
            </a:prstGeom>
            <a:noFill/>
          </p:spPr>
          <p:txBody>
            <a:bodyPr wrap="none">
              <a:spAutoFit/>
            </a:bodyPr>
            <a:lstStyle/>
            <a:p>
              <a:pPr eaLnBrk="1" hangingPunct="1">
                <a:defRPr/>
              </a:pPr>
              <a:r>
                <a:rPr lang="bg-BG" dirty="0">
                  <a:solidFill>
                    <a:schemeClr val="tx1">
                      <a:lumMod val="50000"/>
                      <a:lumOff val="50000"/>
                    </a:schemeClr>
                  </a:solidFill>
                  <a:latin typeface="Helen Bg Light" panose="02000003080000020004" pitchFamily="50" charset="-52"/>
                </a:rPr>
                <a:t>ОПЕРАТИВНА ПРОГРАМА</a:t>
              </a:r>
            </a:p>
          </p:txBody>
        </p:sp>
        <p:sp>
          <p:nvSpPr>
            <p:cNvPr id="16" name="TextBox 15"/>
            <p:cNvSpPr txBox="1"/>
            <p:nvPr/>
          </p:nvSpPr>
          <p:spPr>
            <a:xfrm>
              <a:off x="1771650" y="2057674"/>
              <a:ext cx="3609975" cy="523848"/>
            </a:xfrm>
            <a:prstGeom prst="rect">
              <a:avLst/>
            </a:prstGeom>
            <a:noFill/>
          </p:spPr>
          <p:txBody>
            <a:bodyPr wrap="none">
              <a:spAutoFit/>
            </a:bodyPr>
            <a:lstStyle/>
            <a:p>
              <a:pPr eaLnBrk="1" hangingPunct="1">
                <a:defRPr/>
              </a:pPr>
              <a:r>
                <a:rPr lang="bg-BG" sz="2800" dirty="0">
                  <a:solidFill>
                    <a:schemeClr val="tx1">
                      <a:lumMod val="50000"/>
                      <a:lumOff val="50000"/>
                    </a:schemeClr>
                  </a:solidFill>
                  <a:latin typeface="Helen Bg" panose="020B0800050000020004" pitchFamily="34" charset="-52"/>
                </a:rPr>
                <a:t>ДОБРО УПРАВЛЕНИЕ</a:t>
              </a:r>
            </a:p>
          </p:txBody>
        </p:sp>
      </p:grpSp>
      <p:pic>
        <p:nvPicPr>
          <p:cNvPr id="6147"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55800" y="6638925"/>
            <a:ext cx="1249363" cy="43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328988" y="6575425"/>
            <a:ext cx="1546225" cy="58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ound Same Side Corner Rectangle 12"/>
          <p:cNvSpPr/>
          <p:nvPr/>
        </p:nvSpPr>
        <p:spPr>
          <a:xfrm rot="10800000">
            <a:off x="1530350" y="0"/>
            <a:ext cx="3960813" cy="2290763"/>
          </a:xfrm>
          <a:prstGeom prst="round2SameRect">
            <a:avLst/>
          </a:prstGeom>
          <a:solidFill>
            <a:srgbClr val="6784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bg-BG"/>
          </a:p>
        </p:txBody>
      </p:sp>
      <p:sp>
        <p:nvSpPr>
          <p:cNvPr id="6150" name="TextBox 21"/>
          <p:cNvSpPr txBox="1">
            <a:spLocks noChangeArrowheads="1"/>
          </p:cNvSpPr>
          <p:nvPr/>
        </p:nvSpPr>
        <p:spPr bwMode="auto">
          <a:xfrm>
            <a:off x="1774825" y="1352550"/>
            <a:ext cx="1984375"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a:solidFill>
                  <a:schemeClr val="bg1"/>
                </a:solidFill>
                <a:latin typeface="Helen Bg Light" panose="02000003080000020004" pitchFamily="50" charset="-52"/>
              </a:rPr>
              <a:t>БЛАГОДАРЯ ЗА</a:t>
            </a:r>
          </a:p>
        </p:txBody>
      </p:sp>
      <p:sp>
        <p:nvSpPr>
          <p:cNvPr id="6151" name="TextBox 22"/>
          <p:cNvSpPr txBox="1">
            <a:spLocks noChangeArrowheads="1"/>
          </p:cNvSpPr>
          <p:nvPr/>
        </p:nvSpPr>
        <p:spPr bwMode="auto">
          <a:xfrm>
            <a:off x="1746250" y="1601788"/>
            <a:ext cx="24653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sz="2800">
                <a:solidFill>
                  <a:schemeClr val="bg1"/>
                </a:solidFill>
                <a:latin typeface="Helen Bg" panose="020B0800050000020004" pitchFamily="34" charset="-52"/>
              </a:rPr>
              <a:t>ВНИМАНИЕТО</a:t>
            </a:r>
          </a:p>
        </p:txBody>
      </p:sp>
      <p:sp>
        <p:nvSpPr>
          <p:cNvPr id="27" name="Round Same Side Corner Rectangle 26"/>
          <p:cNvSpPr/>
          <p:nvPr/>
        </p:nvSpPr>
        <p:spPr>
          <a:xfrm>
            <a:off x="1744663" y="7164388"/>
            <a:ext cx="3641725" cy="396875"/>
          </a:xfrm>
          <a:prstGeom prst="round2SameRect">
            <a:avLst/>
          </a:prstGeom>
          <a:solidFill>
            <a:srgbClr val="6784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bg-BG"/>
          </a:p>
        </p:txBody>
      </p:sp>
      <p:sp>
        <p:nvSpPr>
          <p:cNvPr id="6153" name="Rectangle 13"/>
          <p:cNvSpPr>
            <a:spLocks noChangeArrowheads="1"/>
          </p:cNvSpPr>
          <p:nvPr/>
        </p:nvSpPr>
        <p:spPr bwMode="auto">
          <a:xfrm>
            <a:off x="1776413" y="4598988"/>
            <a:ext cx="77406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ru-RU" altLang="bg-BG" sz="1200" dirty="0">
                <a:solidFill>
                  <a:srgbClr val="7F7F7F"/>
                </a:solidFill>
                <a:latin typeface="Helen Bg Light" panose="02000003080000020004" pitchFamily="50" charset="-52"/>
              </a:rPr>
              <a:t>Дирекция „Добро управление”</a:t>
            </a:r>
          </a:p>
          <a:p>
            <a:pPr eaLnBrk="1" hangingPunct="1"/>
            <a:r>
              <a:rPr lang="ru-RU" altLang="bg-BG" sz="1200" dirty="0">
                <a:solidFill>
                  <a:srgbClr val="7F7F7F"/>
                </a:solidFill>
                <a:latin typeface="Helen Bg Light" panose="02000003080000020004" pitchFamily="50" charset="-52"/>
              </a:rPr>
              <a:t>Администрация на Министерския съвет</a:t>
            </a:r>
          </a:p>
          <a:p>
            <a:pPr eaLnBrk="1" hangingPunct="1"/>
            <a:r>
              <a:rPr lang="ru-RU" altLang="bg-BG" sz="1200" dirty="0">
                <a:solidFill>
                  <a:srgbClr val="7F7F7F"/>
                </a:solidFill>
                <a:latin typeface="Helen Bg Light" panose="02000003080000020004" pitchFamily="50" charset="-52"/>
              </a:rPr>
              <a:t>София 1594, бул. „Княз Ал. Дондуков” № 1</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7" y="113293"/>
            <a:ext cx="1034240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dirty="0">
              <a:solidFill>
                <a:prstClr val="white"/>
              </a:solidFill>
            </a:endParaRPr>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Box 16"/>
          <p:cNvSpPr txBox="1">
            <a:spLocks noChangeArrowheads="1"/>
          </p:cNvSpPr>
          <p:nvPr/>
        </p:nvSpPr>
        <p:spPr bwMode="auto">
          <a:xfrm>
            <a:off x="468164" y="396255"/>
            <a:ext cx="44181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sz="2800" b="1" dirty="0" smtClean="0">
                <a:solidFill>
                  <a:prstClr val="white"/>
                </a:solidFill>
                <a:latin typeface="Helen Bg Light" panose="02000003080000020004" pitchFamily="50" charset="-52"/>
              </a:rPr>
              <a:t>ПРОЦЕДУРИ </a:t>
            </a:r>
            <a:r>
              <a:rPr lang="bg-BG" altLang="bg-BG" b="1" dirty="0" smtClean="0">
                <a:solidFill>
                  <a:prstClr val="white"/>
                </a:solidFill>
                <a:latin typeface="Helen Bg Light" panose="02000003080000020004" pitchFamily="50" charset="-52"/>
              </a:rPr>
              <a:t>И </a:t>
            </a:r>
            <a:r>
              <a:rPr lang="bg-BG" altLang="bg-BG" sz="2800" b="1" dirty="0" smtClean="0">
                <a:solidFill>
                  <a:prstClr val="white"/>
                </a:solidFill>
                <a:latin typeface="Helen Bg Light" panose="02000003080000020004" pitchFamily="50" charset="-52"/>
              </a:rPr>
              <a:t>ДОГОВОРИ</a:t>
            </a:r>
            <a:endParaRPr lang="bg-BG" altLang="bg-BG" b="1" dirty="0">
              <a:solidFill>
                <a:prstClr val="white"/>
              </a:solidFill>
              <a:latin typeface="Helen Bg Light" panose="02000003080000020004" pitchFamily="50" charset="-52"/>
            </a:endParaRPr>
          </a:p>
        </p:txBody>
      </p:sp>
      <p:sp>
        <p:nvSpPr>
          <p:cNvPr id="11" name="TextBox 10"/>
          <p:cNvSpPr txBox="1"/>
          <p:nvPr/>
        </p:nvSpPr>
        <p:spPr>
          <a:xfrm>
            <a:off x="594172" y="1138769"/>
            <a:ext cx="9865095" cy="523220"/>
          </a:xfrm>
          <a:prstGeom prst="rect">
            <a:avLst/>
          </a:prstGeom>
          <a:noFill/>
        </p:spPr>
        <p:txBody>
          <a:bodyPr wrap="square" rtlCol="0">
            <a:spAutoFit/>
          </a:bodyPr>
          <a:lstStyle/>
          <a:p>
            <a:pPr algn="just">
              <a:spcBef>
                <a:spcPts val="600"/>
              </a:spcBef>
              <a:spcAft>
                <a:spcPts val="600"/>
              </a:spcAft>
            </a:pPr>
            <a:r>
              <a:rPr lang="en-US" sz="2800" b="1" dirty="0" smtClean="0">
                <a:solidFill>
                  <a:prstClr val="black"/>
                </a:solidFill>
                <a:latin typeface="Helen Bg Light" panose="02000003080000020004" pitchFamily="50" charset="-52"/>
              </a:rPr>
              <a:t>18</a:t>
            </a:r>
            <a:r>
              <a:rPr lang="ru-RU" sz="2800" b="1" dirty="0" smtClean="0">
                <a:solidFill>
                  <a:prstClr val="black"/>
                </a:solidFill>
                <a:latin typeface="Helen Bg Light" panose="02000003080000020004" pitchFamily="50" charset="-52"/>
              </a:rPr>
              <a:t> </a:t>
            </a:r>
            <a:r>
              <a:rPr lang="bg-BG" sz="2800" b="1" dirty="0" smtClean="0">
                <a:solidFill>
                  <a:prstClr val="black"/>
                </a:solidFill>
                <a:latin typeface="Helen Bg Light" panose="02000003080000020004" pitchFamily="50" charset="-52"/>
              </a:rPr>
              <a:t>ОТВОРЕНИ ПРОЦЕДУРИ</a:t>
            </a:r>
            <a:r>
              <a:rPr lang="ru-RU" sz="2800" b="1" dirty="0" smtClean="0">
                <a:solidFill>
                  <a:prstClr val="black"/>
                </a:solidFill>
                <a:latin typeface="Helen Bg Light" panose="02000003080000020004" pitchFamily="50" charset="-52"/>
              </a:rPr>
              <a:t> </a:t>
            </a:r>
            <a:r>
              <a:rPr lang="ru-RU" sz="2800" b="1" dirty="0">
                <a:solidFill>
                  <a:prstClr val="black"/>
                </a:solidFill>
                <a:latin typeface="Helen Bg Light" panose="02000003080000020004" pitchFamily="50" charset="-52"/>
              </a:rPr>
              <a:t>– </a:t>
            </a:r>
            <a:r>
              <a:rPr lang="ru-RU" sz="2800" b="1" dirty="0" smtClean="0">
                <a:solidFill>
                  <a:prstClr val="black"/>
                </a:solidFill>
                <a:latin typeface="Helen Bg Light" panose="02000003080000020004" pitchFamily="50" charset="-52"/>
              </a:rPr>
              <a:t> </a:t>
            </a:r>
            <a:r>
              <a:rPr lang="bg-BG" sz="2800" b="1" dirty="0">
                <a:solidFill>
                  <a:prstClr val="black"/>
                </a:solidFill>
                <a:latin typeface="Helen Bg Light" panose="02000003080000020004" pitchFamily="50" charset="-52"/>
              </a:rPr>
              <a:t>51,4% </a:t>
            </a:r>
            <a:r>
              <a:rPr lang="bg-BG" sz="2800" b="1" dirty="0">
                <a:latin typeface="Times New Roman" panose="02020603050405020304" pitchFamily="18" charset="0"/>
                <a:cs typeface="Times New Roman" panose="02020603050405020304" pitchFamily="18" charset="0"/>
              </a:rPr>
              <a:t>от </a:t>
            </a:r>
            <a:r>
              <a:rPr lang="bg-BG" sz="2800" b="1" dirty="0" smtClean="0">
                <a:latin typeface="Times New Roman" panose="02020603050405020304" pitchFamily="18" charset="0"/>
                <a:cs typeface="Times New Roman" panose="02020603050405020304" pitchFamily="18" charset="0"/>
              </a:rPr>
              <a:t>бюджета</a:t>
            </a:r>
            <a:endParaRPr lang="ru-RU" sz="2800" b="1" dirty="0" smtClean="0">
              <a:solidFill>
                <a:srgbClr val="FF0000"/>
              </a:solidFill>
              <a:latin typeface="Helen Bg Light" panose="02000003080000020004" pitchFamily="50" charset="-52"/>
            </a:endParaRPr>
          </a:p>
        </p:txBody>
      </p:sp>
      <p:graphicFrame>
        <p:nvGraphicFramePr>
          <p:cNvPr id="16" name="Chart 15"/>
          <p:cNvGraphicFramePr>
            <a:graphicFrameLocks/>
          </p:cNvGraphicFramePr>
          <p:nvPr>
            <p:extLst/>
          </p:nvPr>
        </p:nvGraphicFramePr>
        <p:xfrm>
          <a:off x="317877" y="1737657"/>
          <a:ext cx="10141390" cy="4790776"/>
        </p:xfrm>
        <a:graphic>
          <a:graphicData uri="http://schemas.openxmlformats.org/drawingml/2006/chart">
            <c:chart xmlns:c="http://schemas.openxmlformats.org/drawingml/2006/chart" xmlns:r="http://schemas.openxmlformats.org/officeDocument/2006/relationships" r:id="rId5"/>
          </a:graphicData>
        </a:graphic>
      </p:graphicFrame>
      <p:cxnSp>
        <p:nvCxnSpPr>
          <p:cNvPr id="3" name="Straight Connector 2"/>
          <p:cNvCxnSpPr/>
          <p:nvPr/>
        </p:nvCxnSpPr>
        <p:spPr>
          <a:xfrm>
            <a:off x="4886361" y="2628503"/>
            <a:ext cx="640358" cy="36004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94234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7" y="113293"/>
            <a:ext cx="1006938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eaLnBrk="1" hangingPunct="1">
              <a:defRPr/>
            </a:pPr>
            <a:endParaRPr lang="bg-BG" altLang="bg-BG" sz="2000" b="1" dirty="0" smtClean="0">
              <a:solidFill>
                <a:schemeClr val="bg1"/>
              </a:solidFill>
              <a:latin typeface="Helen Bg Light" panose="02000003080000020004" pitchFamily="50" charset="-52"/>
            </a:endParaRPr>
          </a:p>
          <a:p>
            <a:pPr eaLnBrk="1" hangingPunct="1">
              <a:defRPr/>
            </a:pPr>
            <a:r>
              <a:rPr lang="bg-BG" altLang="bg-BG" dirty="0" smtClean="0">
                <a:solidFill>
                  <a:schemeClr val="bg1"/>
                </a:solidFill>
                <a:latin typeface="Helen Bg Light" panose="02000003080000020004" pitchFamily="50" charset="-52"/>
              </a:rPr>
              <a:t>ДОГОВОРЕНИ СРЕДСТВА </a:t>
            </a:r>
          </a:p>
          <a:p>
            <a:pPr eaLnBrk="1" hangingPunct="1">
              <a:defRPr/>
            </a:pPr>
            <a:r>
              <a:rPr lang="bg-BG" altLang="bg-BG" sz="2800" dirty="0" smtClean="0">
                <a:solidFill>
                  <a:schemeClr val="bg1"/>
                </a:solidFill>
                <a:latin typeface="Helen Bg" panose="020B0800050000020004" pitchFamily="34" charset="-52"/>
              </a:rPr>
              <a:t>СПРЯМО ФИНАНСОВИЯ ПЛАН </a:t>
            </a:r>
            <a:r>
              <a:rPr lang="bg-BG" altLang="bg-BG" dirty="0" smtClean="0">
                <a:solidFill>
                  <a:schemeClr val="bg1"/>
                </a:solidFill>
                <a:latin typeface="Helen Bg Light" panose="02000003080000020004" pitchFamily="50" charset="-52"/>
              </a:rPr>
              <a:t>(в млн. лв.)</a:t>
            </a:r>
          </a:p>
          <a:p>
            <a:pPr eaLnBrk="1" hangingPunct="1">
              <a:defRPr/>
            </a:pPr>
            <a:endParaRPr lang="bg-BG" sz="2000" dirty="0"/>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aphicFrame>
        <p:nvGraphicFramePr>
          <p:cNvPr id="10" name="Chart 9"/>
          <p:cNvGraphicFramePr>
            <a:graphicFrameLocks/>
          </p:cNvGraphicFramePr>
          <p:nvPr>
            <p:extLst/>
          </p:nvPr>
        </p:nvGraphicFramePr>
        <p:xfrm>
          <a:off x="856654" y="1129897"/>
          <a:ext cx="8991827" cy="540060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9164645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7" y="113293"/>
            <a:ext cx="1034240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Box 16"/>
          <p:cNvSpPr txBox="1">
            <a:spLocks noChangeArrowheads="1"/>
          </p:cNvSpPr>
          <p:nvPr/>
        </p:nvSpPr>
        <p:spPr bwMode="auto">
          <a:xfrm>
            <a:off x="450156" y="180231"/>
            <a:ext cx="9206366" cy="84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bg-BG" altLang="bg-BG" dirty="0" smtClean="0">
                <a:solidFill>
                  <a:schemeClr val="bg1"/>
                </a:solidFill>
                <a:latin typeface="Helen Bg Light" panose="02000003080000020004" pitchFamily="50" charset="-52"/>
              </a:rPr>
              <a:t>СКЛЮЧЕНИ </a:t>
            </a:r>
          </a:p>
          <a:p>
            <a:pPr eaLnBrk="1" hangingPunct="1"/>
            <a:r>
              <a:rPr lang="bg-BG" altLang="bg-BG" sz="2800" b="1" dirty="0" smtClean="0">
                <a:solidFill>
                  <a:schemeClr val="bg1"/>
                </a:solidFill>
                <a:latin typeface="Helen Bg" panose="020B0800050000020004" pitchFamily="34" charset="-52"/>
              </a:rPr>
              <a:t>ДОГОВОРИ/ИЗДАДЕНИ ЗАПОВЕДИ ЗА БФП</a:t>
            </a:r>
            <a:r>
              <a:rPr lang="bg-BG" altLang="bg-BG" b="1" dirty="0" smtClean="0">
                <a:solidFill>
                  <a:schemeClr val="bg1"/>
                </a:solidFill>
                <a:latin typeface="Helen Bg Light" panose="02000003080000020004" pitchFamily="50" charset="-52"/>
              </a:rPr>
              <a:t> ДО 30.04.2018 г.</a:t>
            </a:r>
            <a:endParaRPr lang="bg-BG" altLang="bg-BG" b="1" dirty="0">
              <a:solidFill>
                <a:schemeClr val="bg1"/>
              </a:solidFill>
              <a:latin typeface="Helen Bg Light" panose="02000003080000020004" pitchFamily="50" charset="-52"/>
            </a:endParaRPr>
          </a:p>
        </p:txBody>
      </p:sp>
      <p:graphicFrame>
        <p:nvGraphicFramePr>
          <p:cNvPr id="12" name="Chart 11"/>
          <p:cNvGraphicFramePr>
            <a:graphicFrameLocks/>
          </p:cNvGraphicFramePr>
          <p:nvPr>
            <p:extLst/>
          </p:nvPr>
        </p:nvGraphicFramePr>
        <p:xfrm>
          <a:off x="450156" y="1548383"/>
          <a:ext cx="9505056" cy="4896544"/>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8983592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7" y="113293"/>
            <a:ext cx="1034240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Box 16"/>
          <p:cNvSpPr txBox="1">
            <a:spLocks noChangeArrowheads="1"/>
          </p:cNvSpPr>
          <p:nvPr/>
        </p:nvSpPr>
        <p:spPr bwMode="auto">
          <a:xfrm>
            <a:off x="2532121" y="180231"/>
            <a:ext cx="628665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bg-BG" altLang="bg-BG" sz="2400" b="1" dirty="0" smtClean="0">
                <a:solidFill>
                  <a:schemeClr val="bg1"/>
                </a:solidFill>
                <a:latin typeface="Helen Bg" panose="020B0800050000020004" pitchFamily="34" charset="-52"/>
              </a:rPr>
              <a:t>ПРОЕКТИ С ЦЕЛЕВИ ГРУПИ ОТ ЮГОИЗТОЧЕН </a:t>
            </a:r>
          </a:p>
          <a:p>
            <a:pPr algn="ctr" eaLnBrk="1" hangingPunct="1"/>
            <a:r>
              <a:rPr lang="bg-BG" altLang="bg-BG" sz="2400" b="1" dirty="0" smtClean="0">
                <a:solidFill>
                  <a:schemeClr val="bg1"/>
                </a:solidFill>
                <a:latin typeface="Helen Bg" panose="020B0800050000020004" pitchFamily="34" charset="-52"/>
              </a:rPr>
              <a:t>РАЙОН ЗА ПЛАНИРАНЕ</a:t>
            </a:r>
            <a:endParaRPr lang="bg-BG" altLang="bg-BG" sz="2400" dirty="0">
              <a:solidFill>
                <a:schemeClr val="bg1"/>
              </a:solidFill>
              <a:latin typeface="Helen Bg Light" panose="02000003080000020004" pitchFamily="50" charset="-52"/>
            </a:endParaRPr>
          </a:p>
        </p:txBody>
      </p:sp>
      <p:graphicFrame>
        <p:nvGraphicFramePr>
          <p:cNvPr id="12" name="Chart 11"/>
          <p:cNvGraphicFramePr>
            <a:graphicFrameLocks/>
          </p:cNvGraphicFramePr>
          <p:nvPr>
            <p:extLst>
              <p:ext uri="{D42A27DB-BD31-4B8C-83A1-F6EECF244321}">
                <p14:modId xmlns:p14="http://schemas.microsoft.com/office/powerpoint/2010/main" val="613818333"/>
              </p:ext>
            </p:extLst>
          </p:nvPr>
        </p:nvGraphicFramePr>
        <p:xfrm>
          <a:off x="450156" y="1026616"/>
          <a:ext cx="9865096" cy="559663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Chart 9"/>
          <p:cNvGraphicFramePr>
            <a:graphicFrameLocks/>
          </p:cNvGraphicFramePr>
          <p:nvPr>
            <p:extLst>
              <p:ext uri="{D42A27DB-BD31-4B8C-83A1-F6EECF244321}">
                <p14:modId xmlns:p14="http://schemas.microsoft.com/office/powerpoint/2010/main" val="2168321917"/>
              </p:ext>
            </p:extLst>
          </p:nvPr>
        </p:nvGraphicFramePr>
        <p:xfrm>
          <a:off x="844562" y="988717"/>
          <a:ext cx="9289032" cy="5605492"/>
        </p:xfrm>
        <a:graphic>
          <a:graphicData uri="http://schemas.openxmlformats.org/drawingml/2006/chart">
            <c:chart xmlns:c="http://schemas.openxmlformats.org/drawingml/2006/chart" xmlns:r="http://schemas.openxmlformats.org/officeDocument/2006/relationships" r:id="rId6"/>
          </a:graphicData>
        </a:graphic>
      </p:graphicFrame>
      <p:sp>
        <p:nvSpPr>
          <p:cNvPr id="11" name="Content Placeholder 2"/>
          <p:cNvSpPr txBox="1">
            <a:spLocks/>
          </p:cNvSpPr>
          <p:nvPr/>
        </p:nvSpPr>
        <p:spPr>
          <a:xfrm>
            <a:off x="573550" y="1185280"/>
            <a:ext cx="9483871" cy="5619687"/>
          </a:xfrm>
          <a:prstGeom prst="rect">
            <a:avLst/>
          </a:prstGeom>
        </p:spPr>
        <p:txBody>
          <a:bodyPr/>
          <a:lstStyle>
            <a:lvl1pPr marL="390525" indent="-390525" algn="l" defTabSz="1042988" rtl="0" eaLnBrk="0" fontAlgn="base" hangingPunct="0">
              <a:spcBef>
                <a:spcPct val="20000"/>
              </a:spcBef>
              <a:spcAft>
                <a:spcPct val="0"/>
              </a:spcAft>
              <a:buFont typeface="Arial" panose="020B0604020202020204" pitchFamily="34" charset="0"/>
              <a:buChar char="•"/>
              <a:defRPr sz="3700" kern="1200">
                <a:solidFill>
                  <a:schemeClr val="tx1"/>
                </a:solidFill>
                <a:latin typeface="+mn-lt"/>
                <a:ea typeface="+mn-ea"/>
                <a:cs typeface="+mn-cs"/>
              </a:defRPr>
            </a:lvl1pPr>
            <a:lvl2pPr marL="846138" indent="-325438" algn="l" defTabSz="1042988"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2pPr>
            <a:lvl3pPr marL="1303338" indent="-260350" algn="l" defTabSz="1042988"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3pPr>
            <a:lvl4pPr marL="1824038"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4pPr>
            <a:lvl5pPr marL="2346325"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marL="0" indent="0" algn="just">
              <a:buNone/>
            </a:pP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Бенефициент: Национално сдружение на общините в България</a:t>
            </a:r>
          </a:p>
          <a:p>
            <a:pPr marL="0" indent="0" algn="just">
              <a:buNone/>
            </a:pP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Проект: </a:t>
            </a:r>
            <a:r>
              <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„Създаване на модели за оптимални </a:t>
            </a: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административни </a:t>
            </a:r>
            <a:r>
              <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структури на общините</a:t>
            </a: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с бюджет </a:t>
            </a:r>
            <a:r>
              <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763 449.60 лв</a:t>
            </a: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a:t>
            </a:r>
          </a:p>
          <a:p>
            <a:pPr marL="0" indent="0" algn="just">
              <a:buNone/>
            </a:pPr>
            <a:endParaRPr lang="bg-BG" sz="1800" dirty="0" smtClean="0">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buNone/>
            </a:pPr>
            <a:r>
              <a:rPr lang="bg-BG" sz="18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Основни дейности и резултати:</a:t>
            </a:r>
          </a:p>
          <a:p>
            <a:pPr algn="just">
              <a:buFont typeface="Wingdings" panose="05000000000000000000" pitchFamily="2" charset="2"/>
              <a:buChar char="v"/>
            </a:pP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Анализ </a:t>
            </a:r>
            <a:r>
              <a:rPr lang="bg-BG" sz="18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a:t>
            </a: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функционални </a:t>
            </a:r>
            <a:r>
              <a:rPr lang="bg-BG" sz="18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анализи на </a:t>
            </a: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общините. </a:t>
            </a:r>
          </a:p>
          <a:p>
            <a:pPr marL="520700" lvl="1" indent="0" algn="just">
              <a:buNone/>
            </a:pPr>
            <a:r>
              <a:rPr lang="bg-BG" sz="1600"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Направени са</a:t>
            </a:r>
            <a:r>
              <a:rPr lang="bg-BG" sz="1600"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изследвания и оценка на </a:t>
            </a:r>
            <a:r>
              <a:rPr lang="bg-BG" sz="1600" b="1" dirty="0" err="1"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релевантността</a:t>
            </a:r>
            <a:r>
              <a:rPr lang="bg-BG" sz="16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на функциите, ефективността, ефикасността и икономичността на дейността </a:t>
            </a:r>
            <a:r>
              <a:rPr lang="bg-BG" sz="1600"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a:t>
            </a:r>
            <a:r>
              <a:rPr lang="bg-BG" sz="1600"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общинските администрации и са </a:t>
            </a:r>
            <a:r>
              <a:rPr lang="bg-BG" sz="1600"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формулирани </a:t>
            </a:r>
            <a:r>
              <a:rPr lang="bg-BG" sz="16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препоръки за подобрения. </a:t>
            </a:r>
            <a:r>
              <a:rPr lang="bg-BG" sz="1600"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a:t>
            </a:r>
            <a:r>
              <a:rPr lang="bg-BG" sz="1600"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база </a:t>
            </a:r>
            <a:r>
              <a:rPr lang="bg-BG" sz="1600"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анализа всички общински администрации за </a:t>
            </a:r>
            <a:r>
              <a:rPr lang="bg-BG" sz="1600"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групирани</a:t>
            </a:r>
            <a:r>
              <a:rPr lang="bg-BG" sz="1600"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като е отчетено наличието на сходни проблеми и причини за тяхното съществуване, както и  други фактори, които влияят върху структурата на общинската </a:t>
            </a:r>
            <a:r>
              <a:rPr lang="bg-BG" sz="1600"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администрация.</a:t>
            </a:r>
          </a:p>
          <a:p>
            <a:pPr marL="520700" lvl="1" indent="0" algn="just">
              <a:buNone/>
            </a:pPr>
            <a:endParaRPr lang="bg-BG" sz="1600"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algn="just">
              <a:buFont typeface="Wingdings" panose="05000000000000000000" pitchFamily="2" charset="2"/>
              <a:buChar char="v"/>
            </a:pP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Разработване </a:t>
            </a:r>
            <a:r>
              <a:rPr lang="bg-BG" sz="18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примерни модели за административни </a:t>
            </a: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структури, </a:t>
            </a:r>
            <a:r>
              <a:rPr lang="bg-BG" sz="18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идентифицирани след изготвения </a:t>
            </a: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анализ.</a:t>
            </a:r>
          </a:p>
          <a:p>
            <a:pPr marL="520700" lvl="1" indent="0" algn="just">
              <a:buNone/>
            </a:pPr>
            <a:endPar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algn="just">
              <a:buFont typeface="Wingdings" panose="05000000000000000000" pitchFamily="2" charset="2"/>
              <a:buChar char="v"/>
            </a:pP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Разработване </a:t>
            </a:r>
            <a:r>
              <a:rPr lang="bg-BG" sz="18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проекти на нормативни актове</a:t>
            </a: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a:t>
            </a:r>
            <a:r>
              <a:rPr lang="bg-BG" sz="18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необходими на общините за оптимизиране структурата на администрацията </a:t>
            </a:r>
            <a:r>
              <a:rPr lang="bg-BG" sz="18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им.</a:t>
            </a:r>
            <a:endParaRPr lang="bg-BG" sz="18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endParaRPr lang="bg-BG" sz="2000" dirty="0">
              <a:latin typeface="Helen Bg Light" panose="02000003080000020004" pitchFamily="50" charset="-52"/>
              <a:ea typeface="Times New Roman" panose="02020603050405020304" pitchFamily="18" charset="0"/>
              <a:cs typeface="Times New Roman" panose="02020603050405020304" pitchFamily="18" charset="0"/>
            </a:endParaRPr>
          </a:p>
          <a:p>
            <a:pPr marL="0" indent="0">
              <a:buNone/>
            </a:pPr>
            <a:r>
              <a:rPr lang="en-US" sz="1800" dirty="0" smtClean="0">
                <a:latin typeface="Helen Bg Light" panose="02000003080000020004"/>
                <a:ea typeface="Times New Roman" panose="02020603050405020304" pitchFamily="18" charset="0"/>
                <a:cs typeface="Times New Roman" panose="02020603050405020304" pitchFamily="18" charset="0"/>
              </a:rPr>
              <a:t>			</a:t>
            </a:r>
            <a:endParaRPr lang="bg-BG" dirty="0"/>
          </a:p>
        </p:txBody>
      </p:sp>
    </p:spTree>
    <p:extLst>
      <p:ext uri="{BB962C8B-B14F-4D97-AF65-F5344CB8AC3E}">
        <p14:creationId xmlns:p14="http://schemas.microsoft.com/office/powerpoint/2010/main" val="10073011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7" y="113293"/>
            <a:ext cx="1034240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Box 16"/>
          <p:cNvSpPr txBox="1">
            <a:spLocks noChangeArrowheads="1"/>
          </p:cNvSpPr>
          <p:nvPr/>
        </p:nvSpPr>
        <p:spPr bwMode="auto">
          <a:xfrm>
            <a:off x="2532119" y="180231"/>
            <a:ext cx="628665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bg-BG" altLang="bg-BG" sz="2400" b="1" dirty="0">
                <a:solidFill>
                  <a:schemeClr val="bg1"/>
                </a:solidFill>
                <a:latin typeface="Helen Bg" panose="020B0800050000020004" pitchFamily="34" charset="-52"/>
              </a:rPr>
              <a:t>ПРОЕКТИ С ЦЕЛЕВИ ГРУПИ ОТ ЮГОИЗТОЧЕН </a:t>
            </a:r>
          </a:p>
          <a:p>
            <a:pPr algn="ctr" eaLnBrk="1" hangingPunct="1"/>
            <a:r>
              <a:rPr lang="bg-BG" altLang="bg-BG" sz="2400" b="1" dirty="0">
                <a:solidFill>
                  <a:schemeClr val="bg1"/>
                </a:solidFill>
                <a:latin typeface="Helen Bg" panose="020B0800050000020004" pitchFamily="34" charset="-52"/>
              </a:rPr>
              <a:t>РАЙОН ЗА ПЛАНИРАНЕ</a:t>
            </a:r>
            <a:endParaRPr lang="bg-BG" altLang="bg-BG" sz="2400" dirty="0">
              <a:solidFill>
                <a:schemeClr val="bg1"/>
              </a:solidFill>
              <a:latin typeface="Helen Bg Light" panose="02000003080000020004" pitchFamily="50" charset="-52"/>
            </a:endParaRPr>
          </a:p>
        </p:txBody>
      </p:sp>
      <p:graphicFrame>
        <p:nvGraphicFramePr>
          <p:cNvPr id="12" name="Chart 11"/>
          <p:cNvGraphicFramePr>
            <a:graphicFrameLocks/>
          </p:cNvGraphicFramePr>
          <p:nvPr>
            <p:extLst>
              <p:ext uri="{D42A27DB-BD31-4B8C-83A1-F6EECF244321}">
                <p14:modId xmlns:p14="http://schemas.microsoft.com/office/powerpoint/2010/main" val="613818333"/>
              </p:ext>
            </p:extLst>
          </p:nvPr>
        </p:nvGraphicFramePr>
        <p:xfrm>
          <a:off x="450156" y="1026616"/>
          <a:ext cx="9865096" cy="559663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Chart 9"/>
          <p:cNvGraphicFramePr>
            <a:graphicFrameLocks/>
          </p:cNvGraphicFramePr>
          <p:nvPr>
            <p:extLst>
              <p:ext uri="{D42A27DB-BD31-4B8C-83A1-F6EECF244321}">
                <p14:modId xmlns:p14="http://schemas.microsoft.com/office/powerpoint/2010/main" val="2168321917"/>
              </p:ext>
            </p:extLst>
          </p:nvPr>
        </p:nvGraphicFramePr>
        <p:xfrm>
          <a:off x="844562" y="988717"/>
          <a:ext cx="9289032" cy="5605492"/>
        </p:xfrm>
        <a:graphic>
          <a:graphicData uri="http://schemas.openxmlformats.org/drawingml/2006/chart">
            <c:chart xmlns:c="http://schemas.openxmlformats.org/drawingml/2006/chart" xmlns:r="http://schemas.openxmlformats.org/officeDocument/2006/relationships" r:id="rId6"/>
          </a:graphicData>
        </a:graphic>
      </p:graphicFrame>
      <p:sp>
        <p:nvSpPr>
          <p:cNvPr id="11" name="Content Placeholder 2"/>
          <p:cNvSpPr txBox="1">
            <a:spLocks/>
          </p:cNvSpPr>
          <p:nvPr/>
        </p:nvSpPr>
        <p:spPr>
          <a:xfrm>
            <a:off x="573550" y="1185280"/>
            <a:ext cx="9483871" cy="5187639"/>
          </a:xfrm>
          <a:prstGeom prst="rect">
            <a:avLst/>
          </a:prstGeom>
        </p:spPr>
        <p:txBody>
          <a:bodyPr/>
          <a:lstStyle>
            <a:lvl1pPr marL="390525" indent="-390525" algn="l" defTabSz="1042988" rtl="0" eaLnBrk="0" fontAlgn="base" hangingPunct="0">
              <a:spcBef>
                <a:spcPct val="20000"/>
              </a:spcBef>
              <a:spcAft>
                <a:spcPct val="0"/>
              </a:spcAft>
              <a:buFont typeface="Arial" panose="020B0604020202020204" pitchFamily="34" charset="0"/>
              <a:buChar char="•"/>
              <a:defRPr sz="3700" kern="1200">
                <a:solidFill>
                  <a:schemeClr val="tx1"/>
                </a:solidFill>
                <a:latin typeface="+mn-lt"/>
                <a:ea typeface="+mn-ea"/>
                <a:cs typeface="+mn-cs"/>
              </a:defRPr>
            </a:lvl1pPr>
            <a:lvl2pPr marL="846138" indent="-325438" algn="l" defTabSz="1042988"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2pPr>
            <a:lvl3pPr marL="1303338" indent="-260350" algn="l" defTabSz="1042988"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3pPr>
            <a:lvl4pPr marL="1824038"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4pPr>
            <a:lvl5pPr marL="2346325" indent="-260350" algn="l" defTabSz="1042988"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a:lstStyle>
          <a:p>
            <a:pPr marL="0" indent="0" algn="just">
              <a:spcBef>
                <a:spcPts val="0"/>
              </a:spcBef>
              <a:spcAft>
                <a:spcPts val="600"/>
              </a:spcAft>
              <a:buNone/>
            </a:pP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Бенефициент: Национално сдружение на общините в България</a:t>
            </a:r>
          </a:p>
          <a:p>
            <a:pPr marL="0" indent="0" algn="just">
              <a:spcBef>
                <a:spcPts val="0"/>
              </a:spcBef>
              <a:spcAft>
                <a:spcPts val="600"/>
              </a:spcAft>
              <a:buNone/>
            </a:pP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Проект: „</a:t>
            </a:r>
            <a:r>
              <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Подобряване капацитета на общинските служители за предоставяне на качествени публични </a:t>
            </a: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услуги“ с бюджет </a:t>
            </a:r>
            <a:r>
              <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4 610 </a:t>
            </a:r>
            <a:r>
              <a:rPr lang="bg-BG" sz="1800" b="1" dirty="0" smtClean="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921,68 лева</a:t>
            </a:r>
            <a:endParaRPr lang="bg-BG" sz="1800" b="1" dirty="0">
              <a:solidFill>
                <a:schemeClr val="accent1">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spcBef>
                <a:spcPts val="0"/>
              </a:spcBef>
              <a:spcAft>
                <a:spcPts val="600"/>
              </a:spcAft>
              <a:buNone/>
            </a:pPr>
            <a:r>
              <a:rPr lang="bg-BG" sz="1400" b="1" dirty="0" smtClean="0">
                <a:solidFill>
                  <a:srgbClr val="C00000"/>
                </a:solidFill>
                <a:latin typeface="Helen Bg Light" panose="02000003080000020004" pitchFamily="50" charset="-52"/>
                <a:ea typeface="Times New Roman" panose="02020603050405020304" pitchFamily="18" charset="0"/>
                <a:cs typeface="Times New Roman" panose="02020603050405020304" pitchFamily="18" charset="0"/>
              </a:rPr>
              <a:t>Основни дейности и резултати:</a:t>
            </a:r>
          </a:p>
          <a:p>
            <a:pPr algn="just">
              <a:spcBef>
                <a:spcPts val="0"/>
              </a:spcBef>
              <a:spcAft>
                <a:spcPts val="600"/>
              </a:spcAft>
              <a:buFont typeface="Wingdings" panose="05000000000000000000" pitchFamily="2" charset="2"/>
              <a:buChar char="v"/>
            </a:pPr>
            <a:r>
              <a:rPr lang="bg-BG" sz="1400" b="1" dirty="0" err="1"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Доразвитие</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на Интернет </a:t>
            </a: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платформата за обучение в частта дистанционно обучение. </a:t>
            </a:r>
          </a:p>
          <a:p>
            <a:pPr algn="just">
              <a:spcBef>
                <a:spcPts val="0"/>
              </a:spcBef>
              <a:spcAft>
                <a:spcPts val="600"/>
              </a:spcAft>
              <a:buFont typeface="Wingdings" panose="05000000000000000000" pitchFamily="2" charset="2"/>
              <a:buChar char="v"/>
            </a:pP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Актуализиране на съществуващи и създаване на </a:t>
            </a:r>
            <a:r>
              <a:rPr lang="en-US"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10 </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нови </a:t>
            </a: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обучителни </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модула </a:t>
            </a: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по ключови теми </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и обучени 200 </a:t>
            </a:r>
            <a:r>
              <a:rPr lang="bg-BG" sz="1400" b="1" dirty="0" err="1"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обучители</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a:t>
            </a:r>
          </a:p>
          <a:p>
            <a:pPr marL="0" indent="0">
              <a:buNone/>
            </a:pP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Устройство </a:t>
            </a: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a:t>
            </a: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територията          Превенция </a:t>
            </a: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и действия при </a:t>
            </a: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бедствия  	Обществен </a:t>
            </a: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ред и сигурност</a:t>
            </a:r>
          </a:p>
          <a:p>
            <a:pPr marL="0" indent="0">
              <a:buNone/>
            </a:pP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Местни данъци и </a:t>
            </a: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такси 	                  Общински бюджети 		Управление </a:t>
            </a: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a:t>
            </a: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водите</a:t>
            </a:r>
          </a:p>
          <a:p>
            <a:pPr marL="0" indent="0">
              <a:buNone/>
            </a:pP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Управление </a:t>
            </a: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a:t>
            </a: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отпадъците              Образование			Социални дейности</a:t>
            </a:r>
          </a:p>
          <a:p>
            <a:pPr marL="0" indent="0">
              <a:buNone/>
            </a:pP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a:t>
            </a: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Общинска собственост</a:t>
            </a:r>
            <a:endPar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lgn="just">
              <a:spcBef>
                <a:spcPts val="0"/>
              </a:spcBef>
              <a:spcAft>
                <a:spcPts val="600"/>
              </a:spcAft>
              <a:buNone/>
            </a:pP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Обучени са 3 930 </a:t>
            </a:r>
            <a:r>
              <a:rPr lang="bg-BG" sz="1400" b="1" dirty="0" err="1">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обучители</a:t>
            </a:r>
            <a:r>
              <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 - общински служители, които са водещи експерти в съответната </a:t>
            </a:r>
            <a:r>
              <a:rPr lang="bg-BG" sz="1400" b="1" dirty="0" smtClean="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област</a:t>
            </a:r>
          </a:p>
          <a:p>
            <a:pPr marL="0" indent="0" algn="just">
              <a:spcBef>
                <a:spcPts val="0"/>
              </a:spcBef>
              <a:spcAft>
                <a:spcPts val="600"/>
              </a:spcAft>
              <a:buNone/>
            </a:pPr>
            <a:endParaRPr lang="bg-BG" sz="1400" b="1" dirty="0">
              <a:solidFill>
                <a:schemeClr val="accent3">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algn="just">
              <a:spcBef>
                <a:spcPts val="0"/>
              </a:spcBef>
              <a:spcAft>
                <a:spcPts val="600"/>
              </a:spcAft>
              <a:buFont typeface="Wingdings" panose="05000000000000000000" pitchFamily="2" charset="2"/>
              <a:buChar char="v"/>
            </a:pP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Провеждане </a:t>
            </a: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на </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обучения </a:t>
            </a: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по новосъздадени и актуализирани </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модули за </a:t>
            </a: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5400 общински </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служители.</a:t>
            </a:r>
          </a:p>
          <a:p>
            <a:pPr algn="just">
              <a:spcBef>
                <a:spcPts val="0"/>
              </a:spcBef>
              <a:spcAft>
                <a:spcPts val="600"/>
              </a:spcAft>
              <a:buFont typeface="Wingdings" panose="05000000000000000000" pitchFamily="2" charset="2"/>
              <a:buChar char="v"/>
            </a:pP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Провеждане на обучения по заявка на </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общините за минимум </a:t>
            </a: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106 заявки и </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150 </a:t>
            </a: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обучени </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служители.</a:t>
            </a:r>
          </a:p>
          <a:p>
            <a:pPr algn="just">
              <a:spcBef>
                <a:spcPts val="0"/>
              </a:spcBef>
              <a:spcAft>
                <a:spcPts val="600"/>
              </a:spcAft>
              <a:buFont typeface="Wingdings" panose="05000000000000000000" pitchFamily="2" charset="2"/>
              <a:buChar char="v"/>
            </a:pPr>
            <a:r>
              <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Подготовка на практически наръчници по отделните обучителни </a:t>
            </a:r>
            <a:r>
              <a:rPr lang="bg-BG" sz="1400" b="1" dirty="0" smtClean="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rPr>
              <a:t>теми, достъпни чрез Интернет платформата.</a:t>
            </a:r>
            <a:endParaRPr lang="bg-BG" sz="1400" b="1" dirty="0">
              <a:solidFill>
                <a:schemeClr val="tx2">
                  <a:lumMod val="50000"/>
                </a:schemeClr>
              </a:solidFill>
              <a:latin typeface="Helen Bg Light" panose="02000003080000020004" pitchFamily="50" charset="-52"/>
              <a:ea typeface="Times New Roman" panose="02020603050405020304" pitchFamily="18" charset="0"/>
              <a:cs typeface="Times New Roman" panose="02020603050405020304" pitchFamily="18" charset="0"/>
            </a:endParaRPr>
          </a:p>
          <a:p>
            <a:pPr marL="0" indent="0">
              <a:buNone/>
            </a:pPr>
            <a:r>
              <a:rPr lang="en-US" sz="1800" b="1" dirty="0" smtClean="0">
                <a:solidFill>
                  <a:schemeClr val="tx2">
                    <a:lumMod val="50000"/>
                  </a:schemeClr>
                </a:solidFill>
                <a:latin typeface="Helen Bg Light" panose="02000003080000020004"/>
                <a:ea typeface="Times New Roman" panose="02020603050405020304" pitchFamily="18" charset="0"/>
                <a:cs typeface="Times New Roman" panose="02020603050405020304" pitchFamily="18" charset="0"/>
              </a:rPr>
              <a:t>			</a:t>
            </a:r>
            <a:endParaRPr lang="bg-BG" b="1" dirty="0">
              <a:solidFill>
                <a:schemeClr val="tx2">
                  <a:lumMod val="50000"/>
                </a:schemeClr>
              </a:solidFill>
            </a:endParaRPr>
          </a:p>
        </p:txBody>
      </p:sp>
    </p:spTree>
    <p:extLst>
      <p:ext uri="{BB962C8B-B14F-4D97-AF65-F5344CB8AC3E}">
        <p14:creationId xmlns:p14="http://schemas.microsoft.com/office/powerpoint/2010/main" val="18128453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7" y="113293"/>
            <a:ext cx="1006938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solidFill>
                <a:prstClr val="white"/>
              </a:solidFill>
            </a:endParaRPr>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Rectangle 1"/>
          <p:cNvSpPr/>
          <p:nvPr/>
        </p:nvSpPr>
        <p:spPr>
          <a:xfrm>
            <a:off x="378148" y="1116335"/>
            <a:ext cx="10081120" cy="4970591"/>
          </a:xfrm>
          <a:prstGeom prst="rect">
            <a:avLst/>
          </a:prstGeom>
        </p:spPr>
        <p:txBody>
          <a:bodyPr wrap="square">
            <a:spAutoFit/>
          </a:bodyPr>
          <a:lstStyle/>
          <a:p>
            <a:pPr marL="342900" indent="-342900">
              <a:buFont typeface="Arial" panose="020B0604020202020204" pitchFamily="34" charset="0"/>
              <a:buChar char="•"/>
            </a:pPr>
            <a:endParaRPr lang="bg-BG" sz="1800" dirty="0" smtClean="0">
              <a:solidFill>
                <a:prstClr val="black"/>
              </a:solidFill>
              <a:latin typeface="Helen Bg Light" panose="02000003080000020004"/>
            </a:endParaRPr>
          </a:p>
          <a:p>
            <a:pPr algn="just">
              <a:spcBef>
                <a:spcPts val="0"/>
              </a:spcBef>
              <a:spcAft>
                <a:spcPts val="600"/>
              </a:spcAft>
            </a:pPr>
            <a:r>
              <a:rPr lang="bg-BG" sz="1800" b="1" dirty="0" smtClean="0">
                <a:solidFill>
                  <a:schemeClr val="accent1">
                    <a:lumMod val="50000"/>
                  </a:schemeClr>
                </a:solidFill>
                <a:latin typeface="Helen Bg Light" panose="02000003080000020004"/>
              </a:rPr>
              <a:t>Бенефициент: </a:t>
            </a:r>
            <a:r>
              <a:rPr lang="bg-BG" sz="1800" b="1" dirty="0">
                <a:solidFill>
                  <a:schemeClr val="accent1">
                    <a:lumMod val="50000"/>
                  </a:schemeClr>
                </a:solidFill>
                <a:latin typeface="Helen Bg Light" panose="02000003080000020004"/>
              </a:rPr>
              <a:t>Национално сдружение на общините в </a:t>
            </a:r>
            <a:r>
              <a:rPr lang="bg-BG" sz="1800" b="1" dirty="0" smtClean="0">
                <a:solidFill>
                  <a:schemeClr val="accent1">
                    <a:lumMod val="50000"/>
                  </a:schemeClr>
                </a:solidFill>
                <a:latin typeface="Helen Bg Light" panose="02000003080000020004"/>
              </a:rPr>
              <a:t>България</a:t>
            </a:r>
          </a:p>
          <a:p>
            <a:pPr algn="just">
              <a:spcBef>
                <a:spcPts val="0"/>
              </a:spcBef>
              <a:spcAft>
                <a:spcPts val="600"/>
              </a:spcAft>
            </a:pPr>
            <a:r>
              <a:rPr lang="bg-BG" sz="1800" b="1" dirty="0" smtClean="0">
                <a:solidFill>
                  <a:schemeClr val="accent1">
                    <a:lumMod val="50000"/>
                  </a:schemeClr>
                </a:solidFill>
                <a:latin typeface="Helen Bg Light" panose="02000003080000020004"/>
              </a:rPr>
              <a:t>Проект: </a:t>
            </a:r>
            <a:r>
              <a:rPr lang="bg-BG" sz="1800" b="1" dirty="0">
                <a:solidFill>
                  <a:schemeClr val="accent1">
                    <a:lumMod val="50000"/>
                  </a:schemeClr>
                </a:solidFill>
                <a:latin typeface="Helen Bg Light" panose="02000003080000020004"/>
              </a:rPr>
              <a:t>Подкрепа за развитие на общините, градовете и регионите за европейско </a:t>
            </a:r>
            <a:r>
              <a:rPr lang="bg-BG" sz="1800" b="1" dirty="0" smtClean="0">
                <a:solidFill>
                  <a:schemeClr val="accent1">
                    <a:lumMod val="50000"/>
                  </a:schemeClr>
                </a:solidFill>
                <a:latin typeface="Helen Bg Light" panose="02000003080000020004"/>
              </a:rPr>
              <a:t>сближаване с бюджет 4</a:t>
            </a:r>
            <a:r>
              <a:rPr lang="bg-BG" sz="1800" b="1" dirty="0">
                <a:solidFill>
                  <a:schemeClr val="accent1">
                    <a:lumMod val="50000"/>
                  </a:schemeClr>
                </a:solidFill>
                <a:latin typeface="Helen Bg Light" panose="02000003080000020004"/>
              </a:rPr>
              <a:t> 651 246.53 г. </a:t>
            </a:r>
            <a:endParaRPr lang="bg-BG" sz="1800" b="1" dirty="0" smtClean="0">
              <a:solidFill>
                <a:schemeClr val="accent1">
                  <a:lumMod val="50000"/>
                </a:schemeClr>
              </a:solidFill>
              <a:latin typeface="Helen Bg Light" panose="02000003080000020004"/>
            </a:endParaRPr>
          </a:p>
          <a:p>
            <a:pPr marL="342900" indent="-342900" algn="just">
              <a:spcBef>
                <a:spcPts val="0"/>
              </a:spcBef>
              <a:spcAft>
                <a:spcPts val="600"/>
              </a:spcAft>
              <a:buFont typeface="Arial" panose="020B0604020202020204" pitchFamily="34" charset="0"/>
              <a:buChar char="•"/>
            </a:pPr>
            <a:endParaRPr lang="bg-BG" sz="1000" b="1" dirty="0" smtClean="0">
              <a:solidFill>
                <a:prstClr val="black"/>
              </a:solidFill>
              <a:latin typeface="Helen Bg Light" panose="02000003080000020004"/>
            </a:endParaRPr>
          </a:p>
          <a:p>
            <a:pPr algn="just">
              <a:spcBef>
                <a:spcPts val="0"/>
              </a:spcBef>
              <a:spcAft>
                <a:spcPts val="600"/>
              </a:spcAft>
            </a:pPr>
            <a:r>
              <a:rPr lang="bg-BG" sz="1800" b="1" dirty="0" smtClean="0">
                <a:solidFill>
                  <a:srgbClr val="C00000"/>
                </a:solidFill>
                <a:latin typeface="Helen Bg Light" panose="02000003080000020004"/>
              </a:rPr>
              <a:t>Дейности: </a:t>
            </a:r>
            <a:endParaRPr lang="bg-BG" sz="1800" b="1" dirty="0">
              <a:solidFill>
                <a:srgbClr val="C00000"/>
              </a:solidFill>
              <a:latin typeface="Helen Bg Light" panose="02000003080000020004"/>
            </a:endParaRPr>
          </a:p>
          <a:p>
            <a:pPr marL="285750" indent="-285750" algn="just">
              <a:spcBef>
                <a:spcPts val="0"/>
              </a:spcBef>
              <a:spcAft>
                <a:spcPts val="600"/>
              </a:spcAft>
              <a:buFont typeface="Wingdings" panose="05000000000000000000" pitchFamily="2" charset="2"/>
              <a:buChar char="v"/>
            </a:pPr>
            <a:r>
              <a:rPr lang="bg-BG" sz="1800" b="1" dirty="0" smtClean="0">
                <a:solidFill>
                  <a:schemeClr val="accent1">
                    <a:lumMod val="50000"/>
                  </a:schemeClr>
                </a:solidFill>
                <a:latin typeface="Helen Bg Light" panose="02000003080000020004"/>
              </a:rPr>
              <a:t>Осигуряване на специфична подкрепа за общините при подготовка и изпълнение на проекти, финансирани от ЕСИФ;</a:t>
            </a:r>
          </a:p>
          <a:p>
            <a:pPr marL="285750" indent="-285750" algn="just">
              <a:spcBef>
                <a:spcPts val="0"/>
              </a:spcBef>
              <a:spcAft>
                <a:spcPts val="600"/>
              </a:spcAft>
              <a:buFont typeface="Wingdings" panose="05000000000000000000" pitchFamily="2" charset="2"/>
              <a:buChar char="v"/>
            </a:pPr>
            <a:r>
              <a:rPr lang="bg-BG" sz="1800" b="1" dirty="0" smtClean="0">
                <a:solidFill>
                  <a:schemeClr val="accent1">
                    <a:lumMod val="50000"/>
                  </a:schemeClr>
                </a:solidFill>
                <a:latin typeface="Helen Bg Light" panose="02000003080000020004"/>
              </a:rPr>
              <a:t>Организиране и провеждане на форуми за обсъждане и формиране на общи позиции на общините във връзка с подготовката, управлението и изпълнението на проекти, съфинансирани от ЕСИФ;</a:t>
            </a:r>
          </a:p>
          <a:p>
            <a:pPr marL="285750" indent="-285750" algn="just">
              <a:spcBef>
                <a:spcPts val="0"/>
              </a:spcBef>
              <a:spcAft>
                <a:spcPts val="600"/>
              </a:spcAft>
              <a:buFont typeface="Wingdings" panose="05000000000000000000" pitchFamily="2" charset="2"/>
              <a:buChar char="v"/>
            </a:pPr>
            <a:r>
              <a:rPr lang="bg-BG" sz="1800" b="1" dirty="0" smtClean="0">
                <a:solidFill>
                  <a:schemeClr val="accent1">
                    <a:lumMod val="50000"/>
                  </a:schemeClr>
                </a:solidFill>
                <a:latin typeface="Helen Bg Light" panose="02000003080000020004"/>
              </a:rPr>
              <a:t>Изготвяне на наръчници по специфични теми, свързани с подготовката и изпълнението на общински проекти, съфинансирани от ЕСИФ ;</a:t>
            </a:r>
          </a:p>
          <a:p>
            <a:pPr marL="285750" indent="-285750">
              <a:buFont typeface="Wingdings" panose="05000000000000000000" pitchFamily="2" charset="2"/>
              <a:buChar char="v"/>
            </a:pPr>
            <a:r>
              <a:rPr lang="bg-BG" sz="1800" b="1" dirty="0" smtClean="0">
                <a:solidFill>
                  <a:schemeClr val="accent1">
                    <a:lumMod val="50000"/>
                  </a:schemeClr>
                </a:solidFill>
                <a:latin typeface="Helen Bg Light" panose="02000003080000020004"/>
              </a:rPr>
              <a:t>Осигуряване ефективното функциониране на Общинския ресурсно-координационния център (ОРКЦ).</a:t>
            </a:r>
            <a:endParaRPr lang="bg-BG" sz="1800" b="1" dirty="0">
              <a:solidFill>
                <a:schemeClr val="accent1">
                  <a:lumMod val="50000"/>
                </a:schemeClr>
              </a:solidFill>
              <a:latin typeface="Helen Bg Light" panose="02000003080000020004"/>
            </a:endParaRPr>
          </a:p>
          <a:p>
            <a:pPr marL="0" indent="0">
              <a:buFont typeface="Arial" panose="020B0604020202020204" pitchFamily="34" charset="0"/>
              <a:buNone/>
            </a:pPr>
            <a:endParaRPr lang="en-US" sz="2000" b="1" dirty="0">
              <a:solidFill>
                <a:prstClr val="black"/>
              </a:solidFill>
              <a:latin typeface="Helen Bg Light" panose="02000003080000020004"/>
            </a:endParaRPr>
          </a:p>
        </p:txBody>
      </p:sp>
      <p:sp>
        <p:nvSpPr>
          <p:cNvPr id="14" name="TextBox 16"/>
          <p:cNvSpPr txBox="1">
            <a:spLocks noChangeArrowheads="1"/>
          </p:cNvSpPr>
          <p:nvPr/>
        </p:nvSpPr>
        <p:spPr bwMode="auto">
          <a:xfrm>
            <a:off x="2532119" y="180231"/>
            <a:ext cx="628665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bg-BG" altLang="bg-BG" sz="2400" b="1" dirty="0">
                <a:solidFill>
                  <a:schemeClr val="bg1"/>
                </a:solidFill>
                <a:latin typeface="Helen Bg" panose="020B0800050000020004" pitchFamily="34" charset="-52"/>
              </a:rPr>
              <a:t>ПРОЕКТИ С ЦЕЛЕВИ ГРУПИ ОТ ЮГОИЗТОЧЕН </a:t>
            </a:r>
          </a:p>
          <a:p>
            <a:pPr algn="ctr" eaLnBrk="1" hangingPunct="1"/>
            <a:r>
              <a:rPr lang="bg-BG" altLang="bg-BG" sz="2400" b="1" dirty="0">
                <a:solidFill>
                  <a:schemeClr val="bg1"/>
                </a:solidFill>
                <a:latin typeface="Helen Bg" panose="020B0800050000020004" pitchFamily="34" charset="-52"/>
              </a:rPr>
              <a:t>РАЙОН ЗА ПЛАНИРАНЕ</a:t>
            </a:r>
            <a:endParaRPr lang="bg-BG" altLang="bg-BG" sz="2400" dirty="0">
              <a:solidFill>
                <a:schemeClr val="bg1"/>
              </a:solidFill>
              <a:latin typeface="Helen Bg Light" panose="02000003080000020004" pitchFamily="50" charset="-52"/>
            </a:endParaRPr>
          </a:p>
        </p:txBody>
      </p:sp>
    </p:spTree>
    <p:extLst>
      <p:ext uri="{BB962C8B-B14F-4D97-AF65-F5344CB8AC3E}">
        <p14:creationId xmlns:p14="http://schemas.microsoft.com/office/powerpoint/2010/main" val="26276554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7877" y="113293"/>
            <a:ext cx="1034240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a:solidFill>
                <a:prstClr val="white"/>
              </a:solidFill>
            </a:endParaRPr>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TextBox 15"/>
          <p:cNvSpPr txBox="1">
            <a:spLocks noChangeArrowheads="1"/>
          </p:cNvSpPr>
          <p:nvPr/>
        </p:nvSpPr>
        <p:spPr bwMode="auto">
          <a:xfrm>
            <a:off x="3646667" y="257192"/>
            <a:ext cx="395012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bg-BG" altLang="bg-BG" sz="3200" b="1" dirty="0">
                <a:solidFill>
                  <a:schemeClr val="bg1"/>
                </a:solidFill>
                <a:latin typeface="Helen Bg Light" panose="02000003080000020004" pitchFamily="50" charset="-52"/>
              </a:rPr>
              <a:t>ИГРП 2018 </a:t>
            </a:r>
            <a:r>
              <a:rPr lang="bg-BG" altLang="bg-BG" sz="3200" b="1" dirty="0" smtClean="0">
                <a:solidFill>
                  <a:schemeClr val="bg1"/>
                </a:solidFill>
                <a:latin typeface="Helen Bg Light" panose="02000003080000020004" pitchFamily="50" charset="-52"/>
              </a:rPr>
              <a:t>по ОПДУ</a:t>
            </a:r>
            <a:endParaRPr lang="bg-BG" altLang="bg-BG" sz="3200" b="1" dirty="0">
              <a:solidFill>
                <a:schemeClr val="bg1"/>
              </a:solidFill>
              <a:latin typeface="Helen Bg Light" panose="02000003080000020004" pitchFamily="50" charset="-52"/>
            </a:endParaRPr>
          </a:p>
        </p:txBody>
      </p:sp>
      <p:sp>
        <p:nvSpPr>
          <p:cNvPr id="4" name="Rectangle 3"/>
          <p:cNvSpPr/>
          <p:nvPr/>
        </p:nvSpPr>
        <p:spPr>
          <a:xfrm>
            <a:off x="580161" y="1295573"/>
            <a:ext cx="864096" cy="648072"/>
          </a:xfrm>
          <a:prstGeom prst="rect">
            <a:avLst/>
          </a:prstGeom>
          <a:solidFill>
            <a:srgbClr val="6F8E07"/>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bg-BG" dirty="0" smtClean="0">
                <a:solidFill>
                  <a:prstClr val="white"/>
                </a:solidFill>
              </a:rPr>
              <a:t>1</a:t>
            </a:r>
            <a:endParaRPr lang="bg-BG" dirty="0">
              <a:solidFill>
                <a:prstClr val="white"/>
              </a:solidFill>
            </a:endParaRPr>
          </a:p>
        </p:txBody>
      </p:sp>
      <p:sp>
        <p:nvSpPr>
          <p:cNvPr id="13" name="Rectangle 12"/>
          <p:cNvSpPr/>
          <p:nvPr/>
        </p:nvSpPr>
        <p:spPr>
          <a:xfrm>
            <a:off x="1602283" y="1300667"/>
            <a:ext cx="2552029" cy="648072"/>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bg-BG" sz="2000" dirty="0" smtClean="0">
                <a:solidFill>
                  <a:prstClr val="black">
                    <a:lumMod val="65000"/>
                    <a:lumOff val="35000"/>
                  </a:prstClr>
                </a:solidFill>
                <a:latin typeface="Helen Bg Light" panose="02000003080000020004" pitchFamily="50" charset="-52"/>
              </a:rPr>
              <a:t>Обхват</a:t>
            </a:r>
            <a:endParaRPr lang="bg-BG" sz="2000" dirty="0">
              <a:solidFill>
                <a:prstClr val="black">
                  <a:lumMod val="65000"/>
                  <a:lumOff val="35000"/>
                </a:prstClr>
              </a:solidFill>
              <a:latin typeface="Helen Bg Light" panose="02000003080000020004" pitchFamily="50" charset="-52"/>
            </a:endParaRPr>
          </a:p>
        </p:txBody>
      </p:sp>
      <p:sp>
        <p:nvSpPr>
          <p:cNvPr id="6" name="Isosceles Triangle 5"/>
          <p:cNvSpPr/>
          <p:nvPr/>
        </p:nvSpPr>
        <p:spPr>
          <a:xfrm rot="5400000">
            <a:off x="4339519" y="1385583"/>
            <a:ext cx="684076" cy="468052"/>
          </a:xfrm>
          <a:prstGeom prst="triangle">
            <a:avLst/>
          </a:prstGeom>
          <a:solidFill>
            <a:srgbClr val="6F8E07"/>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solidFill>
                <a:prstClr val="white"/>
              </a:solidFill>
            </a:endParaRPr>
          </a:p>
        </p:txBody>
      </p:sp>
      <p:sp>
        <p:nvSpPr>
          <p:cNvPr id="15" name="Rectangle 14"/>
          <p:cNvSpPr/>
          <p:nvPr/>
        </p:nvSpPr>
        <p:spPr>
          <a:xfrm>
            <a:off x="5186086" y="1259013"/>
            <a:ext cx="5250466" cy="648072"/>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bg-BG" dirty="0" smtClean="0">
                <a:solidFill>
                  <a:prstClr val="black">
                    <a:lumMod val="65000"/>
                    <a:lumOff val="35000"/>
                  </a:prstClr>
                </a:solidFill>
                <a:latin typeface="Helen Bg Light" panose="02000003080000020004" pitchFamily="50" charset="-52"/>
              </a:rPr>
              <a:t>4 процедури - Приоритетна ос 2, 3 и 4</a:t>
            </a:r>
            <a:endParaRPr lang="bg-BG" dirty="0">
              <a:solidFill>
                <a:prstClr val="black">
                  <a:lumMod val="65000"/>
                  <a:lumOff val="35000"/>
                </a:prstClr>
              </a:solidFill>
              <a:latin typeface="Helen Bg Light" panose="02000003080000020004" pitchFamily="50" charset="-52"/>
            </a:endParaRPr>
          </a:p>
        </p:txBody>
      </p:sp>
      <p:sp>
        <p:nvSpPr>
          <p:cNvPr id="16" name="Rectangle 15"/>
          <p:cNvSpPr/>
          <p:nvPr/>
        </p:nvSpPr>
        <p:spPr>
          <a:xfrm>
            <a:off x="594172" y="2162638"/>
            <a:ext cx="864096" cy="648072"/>
          </a:xfrm>
          <a:prstGeom prst="rect">
            <a:avLst/>
          </a:prstGeom>
          <a:solidFill>
            <a:srgbClr val="6F8E07"/>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bg-BG" dirty="0" smtClean="0">
                <a:solidFill>
                  <a:prstClr val="white"/>
                </a:solidFill>
              </a:rPr>
              <a:t>2</a:t>
            </a:r>
            <a:endParaRPr lang="bg-BG" dirty="0">
              <a:solidFill>
                <a:prstClr val="white"/>
              </a:solidFill>
            </a:endParaRPr>
          </a:p>
        </p:txBody>
      </p:sp>
      <p:sp>
        <p:nvSpPr>
          <p:cNvPr id="19" name="Rectangle 18"/>
          <p:cNvSpPr/>
          <p:nvPr/>
        </p:nvSpPr>
        <p:spPr>
          <a:xfrm>
            <a:off x="1602283" y="2162638"/>
            <a:ext cx="2552029" cy="648072"/>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bg-BG" sz="2000" dirty="0" smtClean="0">
                <a:solidFill>
                  <a:prstClr val="black">
                    <a:lumMod val="65000"/>
                    <a:lumOff val="35000"/>
                  </a:prstClr>
                </a:solidFill>
                <a:latin typeface="Helen Bg Light" panose="02000003080000020004" pitchFamily="50" charset="-52"/>
              </a:rPr>
              <a:t>Общ размер на БФП по процедурите</a:t>
            </a:r>
            <a:endParaRPr lang="bg-BG" sz="2000" dirty="0">
              <a:solidFill>
                <a:prstClr val="black">
                  <a:lumMod val="65000"/>
                  <a:lumOff val="35000"/>
                </a:prstClr>
              </a:solidFill>
              <a:latin typeface="Helen Bg Light" panose="02000003080000020004" pitchFamily="50" charset="-52"/>
            </a:endParaRPr>
          </a:p>
        </p:txBody>
      </p:sp>
      <p:sp>
        <p:nvSpPr>
          <p:cNvPr id="20" name="Isosceles Triangle 19"/>
          <p:cNvSpPr/>
          <p:nvPr/>
        </p:nvSpPr>
        <p:spPr>
          <a:xfrm rot="5400000">
            <a:off x="4343999" y="2270650"/>
            <a:ext cx="684076" cy="468052"/>
          </a:xfrm>
          <a:prstGeom prst="triangle">
            <a:avLst/>
          </a:prstGeom>
          <a:solidFill>
            <a:srgbClr val="6F8E07"/>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solidFill>
                <a:prstClr val="white"/>
              </a:solidFill>
            </a:endParaRPr>
          </a:p>
        </p:txBody>
      </p:sp>
      <p:sp>
        <p:nvSpPr>
          <p:cNvPr id="38" name="Rectangle 37"/>
          <p:cNvSpPr/>
          <p:nvPr/>
        </p:nvSpPr>
        <p:spPr>
          <a:xfrm>
            <a:off x="594172" y="3410769"/>
            <a:ext cx="864096" cy="648072"/>
          </a:xfrm>
          <a:prstGeom prst="rect">
            <a:avLst/>
          </a:prstGeom>
          <a:solidFill>
            <a:srgbClr val="6F8E07"/>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bg-BG" dirty="0" smtClean="0">
                <a:solidFill>
                  <a:prstClr val="white"/>
                </a:solidFill>
              </a:rPr>
              <a:t>3</a:t>
            </a:r>
            <a:endParaRPr lang="bg-BG" dirty="0">
              <a:solidFill>
                <a:prstClr val="white"/>
              </a:solidFill>
            </a:endParaRPr>
          </a:p>
        </p:txBody>
      </p:sp>
      <p:sp>
        <p:nvSpPr>
          <p:cNvPr id="39" name="Rectangle 38"/>
          <p:cNvSpPr/>
          <p:nvPr/>
        </p:nvSpPr>
        <p:spPr>
          <a:xfrm>
            <a:off x="1602283" y="3410769"/>
            <a:ext cx="2552029" cy="648072"/>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bg-BG" sz="2000" dirty="0" smtClean="0">
                <a:solidFill>
                  <a:prstClr val="black">
                    <a:lumMod val="65000"/>
                    <a:lumOff val="35000"/>
                  </a:prstClr>
                </a:solidFill>
                <a:latin typeface="Helen Bg Light" panose="02000003080000020004" pitchFamily="50" charset="-52"/>
              </a:rPr>
              <a:t>Стратегически фокус</a:t>
            </a:r>
            <a:endParaRPr lang="bg-BG" sz="2000" dirty="0">
              <a:solidFill>
                <a:prstClr val="black">
                  <a:lumMod val="65000"/>
                  <a:lumOff val="35000"/>
                </a:prstClr>
              </a:solidFill>
              <a:latin typeface="Helen Bg Light" panose="02000003080000020004" pitchFamily="50" charset="-52"/>
            </a:endParaRPr>
          </a:p>
        </p:txBody>
      </p:sp>
      <p:sp>
        <p:nvSpPr>
          <p:cNvPr id="40" name="Isosceles Triangle 39"/>
          <p:cNvSpPr/>
          <p:nvPr/>
        </p:nvSpPr>
        <p:spPr>
          <a:xfrm rot="5400000">
            <a:off x="4339519" y="3492599"/>
            <a:ext cx="684076" cy="468052"/>
          </a:xfrm>
          <a:prstGeom prst="triangle">
            <a:avLst/>
          </a:prstGeom>
          <a:solidFill>
            <a:srgbClr val="6F8E07"/>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solidFill>
                <a:prstClr val="white"/>
              </a:solidFill>
            </a:endParaRPr>
          </a:p>
        </p:txBody>
      </p:sp>
      <p:sp>
        <p:nvSpPr>
          <p:cNvPr id="41" name="Rectangle 40"/>
          <p:cNvSpPr/>
          <p:nvPr/>
        </p:nvSpPr>
        <p:spPr>
          <a:xfrm>
            <a:off x="5186086" y="2828712"/>
            <a:ext cx="5284800" cy="1614857"/>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bg-BG" sz="1600" b="1" dirty="0" smtClean="0">
              <a:solidFill>
                <a:prstClr val="black">
                  <a:lumMod val="65000"/>
                  <a:lumOff val="35000"/>
                </a:prstClr>
              </a:solidFill>
              <a:latin typeface="Helen Bg Light" panose="02000003080000020004" pitchFamily="50" charset="-52"/>
            </a:endParaRPr>
          </a:p>
          <a:p>
            <a:r>
              <a:rPr lang="bg-BG" sz="1600" dirty="0" smtClean="0">
                <a:solidFill>
                  <a:prstClr val="black">
                    <a:lumMod val="65000"/>
                    <a:lumOff val="35000"/>
                  </a:prstClr>
                </a:solidFill>
                <a:latin typeface="Helen Bg Light" panose="02000003080000020004" pitchFamily="50" charset="-52"/>
              </a:rPr>
              <a:t>1. Осигуряване на функционирането на системата за програмиране, наблюдение, управление, контрол, координация, сертифициране и одит на ЕСИФ</a:t>
            </a:r>
          </a:p>
          <a:p>
            <a:r>
              <a:rPr lang="ru-RU" sz="1600" dirty="0" smtClean="0">
                <a:solidFill>
                  <a:prstClr val="black">
                    <a:lumMod val="65000"/>
                    <a:lumOff val="35000"/>
                  </a:prstClr>
                </a:solidFill>
                <a:latin typeface="Helen Bg Light" panose="02000003080000020004" pitchFamily="50" charset="-52"/>
              </a:rPr>
              <a:t>2. Транспонирането </a:t>
            </a:r>
            <a:r>
              <a:rPr lang="ru-RU" sz="1600" dirty="0">
                <a:solidFill>
                  <a:prstClr val="black">
                    <a:lumMod val="65000"/>
                    <a:lumOff val="35000"/>
                  </a:prstClr>
                </a:solidFill>
                <a:latin typeface="Helen Bg Light" panose="02000003080000020004" pitchFamily="50" charset="-52"/>
              </a:rPr>
              <a:t>на правото на Европейск ия съюз в българското законодателство и публична регулация</a:t>
            </a:r>
            <a:endParaRPr lang="bg-BG" sz="1600" dirty="0" smtClean="0">
              <a:solidFill>
                <a:prstClr val="black">
                  <a:lumMod val="65000"/>
                  <a:lumOff val="35000"/>
                </a:prstClr>
              </a:solidFill>
              <a:latin typeface="Helen Bg Light" panose="02000003080000020004" pitchFamily="50" charset="-52"/>
            </a:endParaRPr>
          </a:p>
          <a:p>
            <a:r>
              <a:rPr lang="bg-BG" sz="1600" smtClean="0">
                <a:solidFill>
                  <a:prstClr val="black">
                    <a:lumMod val="65000"/>
                    <a:lumOff val="35000"/>
                  </a:prstClr>
                </a:solidFill>
                <a:latin typeface="Helen Bg Light" panose="02000003080000020004" pitchFamily="50" charset="-52"/>
              </a:rPr>
              <a:t>3.Граждански </a:t>
            </a:r>
            <a:r>
              <a:rPr lang="bg-BG" sz="1600" dirty="0" smtClean="0">
                <a:solidFill>
                  <a:prstClr val="black">
                    <a:lumMod val="65000"/>
                    <a:lumOff val="35000"/>
                  </a:prstClr>
                </a:solidFill>
                <a:latin typeface="Helen Bg Light" panose="02000003080000020004" pitchFamily="50" charset="-52"/>
              </a:rPr>
              <a:t>контрол върху реформата в СС;</a:t>
            </a:r>
          </a:p>
          <a:p>
            <a:endParaRPr lang="bg-BG" sz="1600" b="1" dirty="0">
              <a:solidFill>
                <a:prstClr val="black">
                  <a:lumMod val="65000"/>
                  <a:lumOff val="35000"/>
                </a:prstClr>
              </a:solidFill>
              <a:latin typeface="Helen Bg Light" panose="02000003080000020004" pitchFamily="50" charset="-52"/>
            </a:endParaRPr>
          </a:p>
        </p:txBody>
      </p:sp>
      <p:sp>
        <p:nvSpPr>
          <p:cNvPr id="42" name="Rectangle 41"/>
          <p:cNvSpPr/>
          <p:nvPr/>
        </p:nvSpPr>
        <p:spPr>
          <a:xfrm>
            <a:off x="594172" y="4485252"/>
            <a:ext cx="864096" cy="648072"/>
          </a:xfrm>
          <a:prstGeom prst="rect">
            <a:avLst/>
          </a:prstGeom>
          <a:solidFill>
            <a:srgbClr val="6F8E07"/>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bg-BG" dirty="0" smtClean="0">
                <a:solidFill>
                  <a:prstClr val="white"/>
                </a:solidFill>
              </a:rPr>
              <a:t>4</a:t>
            </a:r>
            <a:endParaRPr lang="bg-BG" dirty="0">
              <a:solidFill>
                <a:prstClr val="white"/>
              </a:solidFill>
            </a:endParaRPr>
          </a:p>
        </p:txBody>
      </p:sp>
      <p:sp>
        <p:nvSpPr>
          <p:cNvPr id="43" name="Rectangle 42"/>
          <p:cNvSpPr/>
          <p:nvPr/>
        </p:nvSpPr>
        <p:spPr>
          <a:xfrm>
            <a:off x="1624999" y="4490346"/>
            <a:ext cx="2552029" cy="648072"/>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bg-BG" sz="2000" dirty="0" smtClean="0">
                <a:solidFill>
                  <a:prstClr val="black">
                    <a:lumMod val="65000"/>
                    <a:lumOff val="35000"/>
                  </a:prstClr>
                </a:solidFill>
                <a:latin typeface="Helen Bg Light" panose="02000003080000020004" pitchFamily="50" charset="-52"/>
              </a:rPr>
              <a:t>Вид на процедурите</a:t>
            </a:r>
            <a:endParaRPr lang="bg-BG" sz="2000" dirty="0">
              <a:solidFill>
                <a:prstClr val="black">
                  <a:lumMod val="65000"/>
                  <a:lumOff val="35000"/>
                </a:prstClr>
              </a:solidFill>
              <a:latin typeface="Helen Bg Light" panose="02000003080000020004" pitchFamily="50" charset="-52"/>
            </a:endParaRPr>
          </a:p>
        </p:txBody>
      </p:sp>
      <p:sp>
        <p:nvSpPr>
          <p:cNvPr id="44" name="Isosceles Triangle 43"/>
          <p:cNvSpPr/>
          <p:nvPr/>
        </p:nvSpPr>
        <p:spPr>
          <a:xfrm rot="5400000">
            <a:off x="4339519" y="4593264"/>
            <a:ext cx="684076" cy="468052"/>
          </a:xfrm>
          <a:prstGeom prst="triangle">
            <a:avLst/>
          </a:prstGeom>
          <a:solidFill>
            <a:srgbClr val="6F8E07"/>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solidFill>
                <a:prstClr val="white"/>
              </a:solidFill>
            </a:endParaRPr>
          </a:p>
        </p:txBody>
      </p:sp>
      <p:sp>
        <p:nvSpPr>
          <p:cNvPr id="45" name="Rectangle 44"/>
          <p:cNvSpPr/>
          <p:nvPr/>
        </p:nvSpPr>
        <p:spPr>
          <a:xfrm>
            <a:off x="5186086" y="4549012"/>
            <a:ext cx="5293228" cy="1117819"/>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bg-BG" sz="1600" dirty="0" smtClean="0">
                <a:solidFill>
                  <a:prstClr val="black">
                    <a:lumMod val="65000"/>
                    <a:lumOff val="35000"/>
                  </a:prstClr>
                </a:solidFill>
                <a:latin typeface="Helen Bg Light" panose="02000003080000020004" pitchFamily="50" charset="-52"/>
              </a:rPr>
              <a:t>Процедури на директно предоставяне на БФП и Процедура на подбор за НПО в съдебната система по </a:t>
            </a:r>
            <a:r>
              <a:rPr lang="bg-BG" sz="1600" dirty="0" err="1" smtClean="0">
                <a:solidFill>
                  <a:prstClr val="black">
                    <a:lumMod val="65000"/>
                    <a:lumOff val="35000"/>
                  </a:prstClr>
                </a:solidFill>
                <a:latin typeface="Helen Bg Light" panose="02000003080000020004" pitchFamily="50" charset="-52"/>
              </a:rPr>
              <a:t>ПО</a:t>
            </a:r>
            <a:r>
              <a:rPr lang="bg-BG" sz="1600" dirty="0" smtClean="0">
                <a:solidFill>
                  <a:prstClr val="black">
                    <a:lumMod val="65000"/>
                    <a:lumOff val="35000"/>
                  </a:prstClr>
                </a:solidFill>
                <a:latin typeface="Helen Bg Light" panose="02000003080000020004" pitchFamily="50" charset="-52"/>
              </a:rPr>
              <a:t> 3</a:t>
            </a:r>
            <a:endParaRPr lang="bg-BG" sz="1600" dirty="0">
              <a:solidFill>
                <a:prstClr val="black">
                  <a:lumMod val="65000"/>
                  <a:lumOff val="35000"/>
                </a:prstClr>
              </a:solidFill>
              <a:latin typeface="Helen Bg Light" panose="02000003080000020004" pitchFamily="50" charset="-52"/>
            </a:endParaRPr>
          </a:p>
        </p:txBody>
      </p:sp>
      <p:sp>
        <p:nvSpPr>
          <p:cNvPr id="26" name="Rectangle 25"/>
          <p:cNvSpPr/>
          <p:nvPr/>
        </p:nvSpPr>
        <p:spPr>
          <a:xfrm>
            <a:off x="576307" y="5858485"/>
            <a:ext cx="864096" cy="648072"/>
          </a:xfrm>
          <a:prstGeom prst="rect">
            <a:avLst/>
          </a:prstGeom>
          <a:solidFill>
            <a:srgbClr val="6F8E07"/>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bg-BG" dirty="0" smtClean="0">
                <a:solidFill>
                  <a:prstClr val="white"/>
                </a:solidFill>
              </a:rPr>
              <a:t>5</a:t>
            </a:r>
            <a:endParaRPr lang="bg-BG" dirty="0">
              <a:solidFill>
                <a:prstClr val="white"/>
              </a:solidFill>
            </a:endParaRPr>
          </a:p>
        </p:txBody>
      </p:sp>
      <p:sp>
        <p:nvSpPr>
          <p:cNvPr id="27" name="Rectangle 26"/>
          <p:cNvSpPr/>
          <p:nvPr/>
        </p:nvSpPr>
        <p:spPr>
          <a:xfrm>
            <a:off x="1602283" y="5871631"/>
            <a:ext cx="2552029" cy="648072"/>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bg-BG" sz="2000" dirty="0" smtClean="0">
                <a:solidFill>
                  <a:prstClr val="black">
                    <a:lumMod val="65000"/>
                    <a:lumOff val="35000"/>
                  </a:prstClr>
                </a:solidFill>
                <a:latin typeface="Helen Bg Light" panose="02000003080000020004" pitchFamily="50" charset="-52"/>
              </a:rPr>
              <a:t>Отворена процедура</a:t>
            </a:r>
            <a:endParaRPr lang="bg-BG" sz="2000" dirty="0">
              <a:solidFill>
                <a:prstClr val="black">
                  <a:lumMod val="65000"/>
                  <a:lumOff val="35000"/>
                </a:prstClr>
              </a:solidFill>
              <a:latin typeface="Helen Bg Light" panose="02000003080000020004" pitchFamily="50" charset="-52"/>
            </a:endParaRPr>
          </a:p>
        </p:txBody>
      </p:sp>
      <p:sp>
        <p:nvSpPr>
          <p:cNvPr id="28" name="Isosceles Triangle 27"/>
          <p:cNvSpPr/>
          <p:nvPr/>
        </p:nvSpPr>
        <p:spPr>
          <a:xfrm rot="5400000">
            <a:off x="4370061" y="5979643"/>
            <a:ext cx="684076" cy="468052"/>
          </a:xfrm>
          <a:prstGeom prst="triangle">
            <a:avLst/>
          </a:prstGeom>
          <a:solidFill>
            <a:srgbClr val="6F8E07"/>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solidFill>
                <a:prstClr val="white"/>
              </a:solidFill>
            </a:endParaRPr>
          </a:p>
        </p:txBody>
      </p:sp>
      <p:sp>
        <p:nvSpPr>
          <p:cNvPr id="30" name="Rectangle 29"/>
          <p:cNvSpPr/>
          <p:nvPr/>
        </p:nvSpPr>
        <p:spPr>
          <a:xfrm>
            <a:off x="5186086" y="5871631"/>
            <a:ext cx="5250466" cy="684076"/>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bg-BG" sz="1600" b="1" dirty="0" smtClean="0">
                <a:solidFill>
                  <a:prstClr val="black">
                    <a:lumMod val="65000"/>
                    <a:lumOff val="35000"/>
                  </a:prstClr>
                </a:solidFill>
                <a:latin typeface="Helen Bg Light" panose="02000003080000020004" pitchFamily="50" charset="-52"/>
              </a:rPr>
              <a:t>Граждански контрол върху реформата в съдебната система - </a:t>
            </a:r>
            <a:r>
              <a:rPr lang="bg-BG" sz="1600" dirty="0" smtClean="0">
                <a:solidFill>
                  <a:prstClr val="black">
                    <a:lumMod val="65000"/>
                    <a:lumOff val="35000"/>
                  </a:prstClr>
                </a:solidFill>
                <a:latin typeface="Helen Bg Light" panose="02000003080000020004" pitchFamily="50" charset="-52"/>
              </a:rPr>
              <a:t>Отворена на 27.02.2017 г. с три срока</a:t>
            </a:r>
            <a:endParaRPr lang="bg-BG" sz="1600" dirty="0">
              <a:solidFill>
                <a:prstClr val="black">
                  <a:lumMod val="65000"/>
                  <a:lumOff val="35000"/>
                </a:prstClr>
              </a:solidFill>
              <a:latin typeface="Helen Bg Light" panose="02000003080000020004" pitchFamily="50" charset="-52"/>
            </a:endParaRPr>
          </a:p>
        </p:txBody>
      </p:sp>
      <p:sp>
        <p:nvSpPr>
          <p:cNvPr id="31" name="Rectangle 30"/>
          <p:cNvSpPr/>
          <p:nvPr/>
        </p:nvSpPr>
        <p:spPr>
          <a:xfrm>
            <a:off x="5182031" y="2180640"/>
            <a:ext cx="5250466" cy="648072"/>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bg-BG" dirty="0" smtClean="0">
                <a:solidFill>
                  <a:prstClr val="black">
                    <a:lumMod val="65000"/>
                    <a:lumOff val="35000"/>
                  </a:prstClr>
                </a:solidFill>
                <a:latin typeface="Helen Bg Light" panose="02000003080000020004" pitchFamily="50" charset="-52"/>
              </a:rPr>
              <a:t>58 300 000 лева</a:t>
            </a:r>
            <a:endParaRPr lang="bg-BG" dirty="0">
              <a:solidFill>
                <a:prstClr val="black">
                  <a:lumMod val="65000"/>
                  <a:lumOff val="35000"/>
                </a:prstClr>
              </a:solidFill>
              <a:latin typeface="Helen Bg Light" panose="02000003080000020004" pitchFamily="50" charset="-52"/>
            </a:endParaRPr>
          </a:p>
        </p:txBody>
      </p:sp>
    </p:spTree>
    <p:extLst>
      <p:ext uri="{BB962C8B-B14F-4D97-AF65-F5344CB8AC3E}">
        <p14:creationId xmlns:p14="http://schemas.microsoft.com/office/powerpoint/2010/main" val="2920831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153981" y="102331"/>
            <a:ext cx="10342403" cy="875426"/>
          </a:xfrm>
          <a:prstGeom prst="roundRect">
            <a:avLst/>
          </a:prstGeom>
          <a:solidFill>
            <a:srgbClr val="678403"/>
          </a:solidFill>
          <a:scene3d>
            <a:camera prst="orthographicFront">
              <a:rot lat="0" lon="0" rev="0"/>
            </a:camera>
            <a:lightRig rig="threePt" dir="t">
              <a:rot lat="0" lon="0" rev="1200000"/>
            </a:lightRig>
          </a:scene3d>
          <a:sp3d>
            <a:bevelT w="63500" h="25400" prst="hardEdge"/>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endParaRPr lang="bg-BG" dirty="0"/>
          </a:p>
        </p:txBody>
      </p:sp>
      <p:grpSp>
        <p:nvGrpSpPr>
          <p:cNvPr id="4101" name="Group 2"/>
          <p:cNvGrpSpPr>
            <a:grpSpLocks/>
          </p:cNvGrpSpPr>
          <p:nvPr/>
        </p:nvGrpSpPr>
        <p:grpSpPr bwMode="auto">
          <a:xfrm>
            <a:off x="0" y="6661150"/>
            <a:ext cx="10660063" cy="661988"/>
            <a:chOff x="23879" y="252238"/>
            <a:chExt cx="11787046" cy="878400"/>
          </a:xfrm>
        </p:grpSpPr>
        <p:pic>
          <p:nvPicPr>
            <p:cNvPr id="4113" name="Picture 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2387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0"/>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2954762"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1"/>
            <p:cNvPicPr>
              <a:picLocks noChangeAspect="1"/>
            </p:cNvPicPr>
            <p:nvPr/>
          </p:nvPicPr>
          <p:blipFill>
            <a:blip r:embed="rId3">
              <a:extLst>
                <a:ext uri="{28A0092B-C50C-407E-A947-70E740481C1C}">
                  <a14:useLocalDpi xmlns:a14="http://schemas.microsoft.com/office/drawing/2010/main" val="0"/>
                </a:ext>
              </a:extLst>
            </a:blip>
            <a:srcRect l="1904" t="5714" r="1910" b="65717"/>
            <a:stretch>
              <a:fillRect/>
            </a:stretch>
          </p:blipFill>
          <p:spPr bwMode="auto">
            <a:xfrm>
              <a:off x="5901319" y="252238"/>
              <a:ext cx="2952327" cy="876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Picture 12"/>
            <p:cNvPicPr>
              <a:picLocks noChangeAspect="1"/>
            </p:cNvPicPr>
            <p:nvPr/>
          </p:nvPicPr>
          <p:blipFill>
            <a:blip r:embed="rId4">
              <a:extLst>
                <a:ext uri="{28A0092B-C50C-407E-A947-70E740481C1C}">
                  <a14:useLocalDpi xmlns:a14="http://schemas.microsoft.com/office/drawing/2010/main" val="0"/>
                </a:ext>
              </a:extLst>
            </a:blip>
            <a:srcRect l="1904" t="5714" r="1910" b="65717"/>
            <a:stretch>
              <a:fillRect/>
            </a:stretch>
          </p:blipFill>
          <p:spPr bwMode="auto">
            <a:xfrm flipH="1">
              <a:off x="8853646" y="252238"/>
              <a:ext cx="2957279" cy="8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Box 16"/>
          <p:cNvSpPr txBox="1">
            <a:spLocks noChangeArrowheads="1"/>
          </p:cNvSpPr>
          <p:nvPr/>
        </p:nvSpPr>
        <p:spPr bwMode="auto">
          <a:xfrm>
            <a:off x="2017174" y="252239"/>
            <a:ext cx="68585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bg-BG" altLang="bg-BG" sz="2800" dirty="0" smtClean="0">
                <a:solidFill>
                  <a:schemeClr val="bg1"/>
                </a:solidFill>
                <a:latin typeface="Helen Bg" pitchFamily="34" charset="-52"/>
              </a:rPr>
              <a:t>ИЗМЕНЕНИЕ НА ИГРП 2018 от май 2018 г.</a:t>
            </a:r>
            <a:endParaRPr lang="bg-BG" altLang="bg-BG" dirty="0">
              <a:solidFill>
                <a:schemeClr val="bg1"/>
              </a:solidFill>
              <a:latin typeface="Helen Bg Light" panose="02000003080000020004" pitchFamily="50" charset="-52"/>
            </a:endParaRPr>
          </a:p>
        </p:txBody>
      </p:sp>
      <p:sp>
        <p:nvSpPr>
          <p:cNvPr id="10" name="Rectangle 9"/>
          <p:cNvSpPr/>
          <p:nvPr/>
        </p:nvSpPr>
        <p:spPr>
          <a:xfrm>
            <a:off x="2322364" y="2296115"/>
            <a:ext cx="8174019" cy="3631763"/>
          </a:xfrm>
          <a:prstGeom prst="rect">
            <a:avLst/>
          </a:prstGeom>
        </p:spPr>
        <p:txBody>
          <a:bodyPr wrap="square">
            <a:spAutoFit/>
          </a:bodyPr>
          <a:lstStyle/>
          <a:p>
            <a:pPr marL="457200" indent="-457200">
              <a:spcBef>
                <a:spcPts val="1200"/>
              </a:spcBef>
              <a:buFont typeface="+mj-lt"/>
              <a:buAutoNum type="arabicPeriod"/>
            </a:pPr>
            <a:r>
              <a:rPr lang="ru-RU" sz="1800" dirty="0">
                <a:solidFill>
                  <a:schemeClr val="tx2">
                    <a:lumMod val="50000"/>
                  </a:schemeClr>
                </a:solidFill>
                <a:latin typeface="Helen Bg Light" panose="02000003080000020004" pitchFamily="50" charset="-52"/>
              </a:rPr>
              <a:t>Надграждане на хоризонталните и централни системи на електронното </a:t>
            </a:r>
            <a:r>
              <a:rPr lang="ru-RU" sz="1800" dirty="0" smtClean="0">
                <a:solidFill>
                  <a:schemeClr val="tx2">
                    <a:lumMod val="50000"/>
                  </a:schemeClr>
                </a:solidFill>
                <a:latin typeface="Helen Bg Light" panose="02000003080000020004" pitchFamily="50" charset="-52"/>
              </a:rPr>
              <a:t>управление</a:t>
            </a:r>
          </a:p>
          <a:p>
            <a:pPr marL="457200" indent="-457200">
              <a:spcBef>
                <a:spcPts val="1200"/>
              </a:spcBef>
              <a:buFont typeface="+mj-lt"/>
              <a:buAutoNum type="arabicPeriod"/>
            </a:pPr>
            <a:r>
              <a:rPr lang="ru-RU" sz="1800" dirty="0">
                <a:solidFill>
                  <a:schemeClr val="tx2">
                    <a:lumMod val="50000"/>
                  </a:schemeClr>
                </a:solidFill>
                <a:latin typeface="Helen Bg Light" panose="02000003080000020004" pitchFamily="50" charset="-52"/>
              </a:rPr>
              <a:t>Надграждане и развитие на Държавен хибриден частен облак за нуждите на електронното </a:t>
            </a:r>
            <a:r>
              <a:rPr lang="ru-RU" sz="1800" dirty="0" smtClean="0">
                <a:solidFill>
                  <a:schemeClr val="tx2">
                    <a:lumMod val="50000"/>
                  </a:schemeClr>
                </a:solidFill>
                <a:latin typeface="Helen Bg Light" panose="02000003080000020004" pitchFamily="50" charset="-52"/>
              </a:rPr>
              <a:t>управление</a:t>
            </a:r>
          </a:p>
          <a:p>
            <a:pPr marL="457200" indent="-457200">
              <a:spcBef>
                <a:spcPts val="1200"/>
              </a:spcBef>
              <a:buFont typeface="+mj-lt"/>
              <a:buAutoNum type="arabicPeriod"/>
            </a:pPr>
            <a:r>
              <a:rPr lang="ru-RU" sz="1800" dirty="0">
                <a:solidFill>
                  <a:schemeClr val="tx2">
                    <a:lumMod val="50000"/>
                  </a:schemeClr>
                </a:solidFill>
                <a:latin typeface="Helen Bg Light" panose="02000003080000020004" pitchFamily="50" charset="-52"/>
              </a:rPr>
              <a:t>Усъвършенстване на концесионната </a:t>
            </a:r>
            <a:r>
              <a:rPr lang="ru-RU" sz="1800" dirty="0" smtClean="0">
                <a:solidFill>
                  <a:schemeClr val="tx2">
                    <a:lumMod val="50000"/>
                  </a:schemeClr>
                </a:solidFill>
                <a:latin typeface="Helen Bg Light" panose="02000003080000020004" pitchFamily="50" charset="-52"/>
              </a:rPr>
              <a:t>политика</a:t>
            </a:r>
          </a:p>
          <a:p>
            <a:pPr marL="457200" indent="-457200">
              <a:spcBef>
                <a:spcPts val="1200"/>
              </a:spcBef>
              <a:buFont typeface="+mj-lt"/>
              <a:buAutoNum type="arabicPeriod"/>
            </a:pPr>
            <a:r>
              <a:rPr lang="ru-RU" sz="1800" dirty="0">
                <a:solidFill>
                  <a:schemeClr val="tx2">
                    <a:lumMod val="50000"/>
                  </a:schemeClr>
                </a:solidFill>
                <a:latin typeface="Helen Bg Light" panose="02000003080000020004" pitchFamily="50" charset="-52"/>
              </a:rPr>
              <a:t>Усъвършенстване на системите за финансово управление и контрол и функцията по вътрешен одит в публичния </a:t>
            </a:r>
            <a:r>
              <a:rPr lang="ru-RU" sz="1800" dirty="0" smtClean="0">
                <a:solidFill>
                  <a:schemeClr val="tx2">
                    <a:lumMod val="50000"/>
                  </a:schemeClr>
                </a:solidFill>
                <a:latin typeface="Helen Bg Light" panose="02000003080000020004" pitchFamily="50" charset="-52"/>
              </a:rPr>
              <a:t>сектор</a:t>
            </a:r>
          </a:p>
          <a:p>
            <a:pPr marL="457200" indent="-457200">
              <a:spcBef>
                <a:spcPts val="1200"/>
              </a:spcBef>
              <a:buFont typeface="+mj-lt"/>
              <a:buAutoNum type="arabicPeriod"/>
            </a:pPr>
            <a:r>
              <a:rPr lang="ru-RU" sz="1800" dirty="0">
                <a:solidFill>
                  <a:schemeClr val="tx2">
                    <a:lumMod val="50000"/>
                  </a:schemeClr>
                </a:solidFill>
                <a:latin typeface="Helen Bg Light" panose="02000003080000020004" pitchFamily="50" charset="-52"/>
              </a:rPr>
              <a:t>Развитие на аналитичния капацитет на </a:t>
            </a:r>
            <a:r>
              <a:rPr lang="ru-RU" sz="1800" dirty="0" smtClean="0">
                <a:solidFill>
                  <a:schemeClr val="tx2">
                    <a:lumMod val="50000"/>
                  </a:schemeClr>
                </a:solidFill>
                <a:latin typeface="Helen Bg Light" panose="02000003080000020004" pitchFamily="50" charset="-52"/>
              </a:rPr>
              <a:t>КЕВР</a:t>
            </a:r>
          </a:p>
          <a:p>
            <a:pPr marL="457200" indent="-457200">
              <a:spcBef>
                <a:spcPts val="1200"/>
              </a:spcBef>
              <a:buFont typeface="+mj-lt"/>
              <a:buAutoNum type="arabicPeriod"/>
            </a:pPr>
            <a:r>
              <a:rPr lang="ru-RU" sz="1800" dirty="0">
                <a:solidFill>
                  <a:schemeClr val="tx2">
                    <a:lumMod val="50000"/>
                  </a:schemeClr>
                </a:solidFill>
                <a:latin typeface="Helen Bg Light" panose="02000003080000020004" pitchFamily="50" charset="-52"/>
              </a:rPr>
              <a:t>Повишаване на гражданското участие в процесите на формулиране, изпълнение и мониторинг на политики и законодателство</a:t>
            </a:r>
          </a:p>
        </p:txBody>
      </p:sp>
      <p:sp>
        <p:nvSpPr>
          <p:cNvPr id="11" name="Rectangle 10"/>
          <p:cNvSpPr/>
          <p:nvPr/>
        </p:nvSpPr>
        <p:spPr>
          <a:xfrm>
            <a:off x="2341226" y="1557140"/>
            <a:ext cx="10318797" cy="461665"/>
          </a:xfrm>
          <a:prstGeom prst="rect">
            <a:avLst/>
          </a:prstGeom>
        </p:spPr>
        <p:txBody>
          <a:bodyPr wrap="square">
            <a:spAutoFit/>
          </a:bodyPr>
          <a:lstStyle/>
          <a:p>
            <a:r>
              <a:rPr lang="ru-RU" sz="2400" b="1" dirty="0" smtClean="0">
                <a:solidFill>
                  <a:schemeClr val="tx2">
                    <a:lumMod val="50000"/>
                  </a:schemeClr>
                </a:solidFill>
                <a:latin typeface="Helen Bg Light" panose="02000003080000020004" pitchFamily="50" charset="-52"/>
              </a:rPr>
              <a:t>Нови процедури, включени в ИГРП 2018:</a:t>
            </a:r>
          </a:p>
        </p:txBody>
      </p:sp>
      <p:pic>
        <p:nvPicPr>
          <p:cNvPr id="1026" name="Picture 2" descr="Image result for new"/>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7479" y="1485899"/>
            <a:ext cx="2164885" cy="21648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89070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Facet</Template>
  <TotalTime>8900</TotalTime>
  <Words>2678</Words>
  <Application>Microsoft Office PowerPoint</Application>
  <PresentationFormat>Custom</PresentationFormat>
  <Paragraphs>361</Paragraphs>
  <Slides>16</Slides>
  <Notes>16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Arial</vt:lpstr>
      <vt:lpstr>Calibri</vt:lpstr>
      <vt:lpstr>Helen Bg</vt:lpstr>
      <vt:lpstr>Helen Bg Light</vt:lpstr>
      <vt:lpstr>Symbol</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Емилия Герджикова</dc:creator>
  <cp:lastModifiedBy>Полина Личева</cp:lastModifiedBy>
  <cp:revision>784</cp:revision>
  <cp:lastPrinted>2017-11-20T14:47:41Z</cp:lastPrinted>
  <dcterms:created xsi:type="dcterms:W3CDTF">2012-05-21T14:56:03Z</dcterms:created>
  <dcterms:modified xsi:type="dcterms:W3CDTF">2018-06-18T12:45:08Z</dcterms:modified>
</cp:coreProperties>
</file>